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80" r:id="rId3"/>
    <p:sldId id="257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9" r:id="rId12"/>
    <p:sldId id="290" r:id="rId13"/>
    <p:sldId id="291" r:id="rId14"/>
    <p:sldId id="300" r:id="rId15"/>
    <p:sldId id="304" r:id="rId16"/>
    <p:sldId id="307" r:id="rId17"/>
    <p:sldId id="292" r:id="rId18"/>
    <p:sldId id="296" r:id="rId19"/>
    <p:sldId id="302" r:id="rId20"/>
    <p:sldId id="303" r:id="rId21"/>
    <p:sldId id="262" r:id="rId22"/>
    <p:sldId id="301" r:id="rId23"/>
    <p:sldId id="293" r:id="rId24"/>
    <p:sldId id="270" r:id="rId25"/>
    <p:sldId id="298" r:id="rId26"/>
    <p:sldId id="276" r:id="rId27"/>
    <p:sldId id="306" r:id="rId28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FC6332-2BFA-4C86-BD6D-DC55D0C97F07}" type="datetimeFigureOut">
              <a:rPr lang="hu-HU" smtClean="0"/>
              <a:t>2020. 11. 29.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5F30D7-B89E-4B59-AB3F-ED8D512D149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5903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F30D7-B89E-4B59-AB3F-ED8D512D149E}" type="slidenum">
              <a:rPr lang="hu-HU" smtClean="0"/>
              <a:t>24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63043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9DE47-0761-48B3-8874-9F738365A47A}" type="datetimeFigureOut">
              <a:rPr lang="hu-HU" smtClean="0"/>
              <a:t>2020. 11. 29.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BD5FE-8949-456C-B6A6-3320888212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48164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9DE47-0761-48B3-8874-9F738365A47A}" type="datetimeFigureOut">
              <a:rPr lang="hu-HU" smtClean="0"/>
              <a:t>2020. 11. 29.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BD5FE-8949-456C-B6A6-3320888212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76848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9DE47-0761-48B3-8874-9F738365A47A}" type="datetimeFigureOut">
              <a:rPr lang="hu-HU" smtClean="0"/>
              <a:t>2020. 11. 29.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BD5FE-8949-456C-B6A6-3320888212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46331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9DE47-0761-48B3-8874-9F738365A47A}" type="datetimeFigureOut">
              <a:rPr lang="hu-HU" smtClean="0"/>
              <a:t>2020. 11. 29.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BD5FE-8949-456C-B6A6-3320888212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9365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9DE47-0761-48B3-8874-9F738365A47A}" type="datetimeFigureOut">
              <a:rPr lang="hu-HU" smtClean="0"/>
              <a:t>2020. 11. 29.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BD5FE-8949-456C-B6A6-3320888212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7717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9DE47-0761-48B3-8874-9F738365A47A}" type="datetimeFigureOut">
              <a:rPr lang="hu-HU" smtClean="0"/>
              <a:t>2020. 11. 29.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BD5FE-8949-456C-B6A6-3320888212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78870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9DE47-0761-48B3-8874-9F738365A47A}" type="datetimeFigureOut">
              <a:rPr lang="hu-HU" smtClean="0"/>
              <a:t>2020. 11. 29.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BD5FE-8949-456C-B6A6-3320888212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23327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9DE47-0761-48B3-8874-9F738365A47A}" type="datetimeFigureOut">
              <a:rPr lang="hu-HU" smtClean="0"/>
              <a:t>2020. 11. 29.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BD5FE-8949-456C-B6A6-3320888212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0858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9DE47-0761-48B3-8874-9F738365A47A}" type="datetimeFigureOut">
              <a:rPr lang="hu-HU" smtClean="0"/>
              <a:t>2020. 11. 29.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BD5FE-8949-456C-B6A6-3320888212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23801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9DE47-0761-48B3-8874-9F738365A47A}" type="datetimeFigureOut">
              <a:rPr lang="hu-HU" smtClean="0"/>
              <a:t>2020. 11. 29.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BD5FE-8949-456C-B6A6-3320888212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80405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9DE47-0761-48B3-8874-9F738365A47A}" type="datetimeFigureOut">
              <a:rPr lang="hu-HU" smtClean="0"/>
              <a:t>2020. 11. 29.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BD5FE-8949-456C-B6A6-3320888212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28447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C9DE47-0761-48B3-8874-9F738365A47A}" type="datetimeFigureOut">
              <a:rPr lang="hu-HU" smtClean="0"/>
              <a:t>2020. 11. 29.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BD5FE-8949-456C-B6A6-3320888212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66701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19499" y="981896"/>
            <a:ext cx="10153789" cy="1312334"/>
          </a:xfrm>
        </p:spPr>
        <p:txBody>
          <a:bodyPr>
            <a:normAutofit/>
          </a:bodyPr>
          <a:lstStyle/>
          <a:p>
            <a:r>
              <a:rPr lang="hu-HU" sz="4800" b="1"/>
              <a:t>Non-participation vs. </a:t>
            </a:r>
            <a:r>
              <a:rPr lang="hu-HU" sz="4800" b="1" smtClean="0"/>
              <a:t>non-existence</a:t>
            </a:r>
            <a:r>
              <a:rPr lang="hu-HU" sz="4800" b="1"/>
              <a:t>:</a:t>
            </a:r>
            <a:r>
              <a:rPr lang="hu-HU" sz="4800"/>
              <a:t/>
            </a:r>
            <a:br>
              <a:rPr lang="hu-HU" sz="4800"/>
            </a:br>
            <a:r>
              <a:rPr lang="hu-HU" sz="4800" b="1" smtClean="0"/>
              <a:t>Two abessive </a:t>
            </a:r>
            <a:r>
              <a:rPr lang="hu-HU" sz="4800" b="1"/>
              <a:t>postpositions in </a:t>
            </a:r>
            <a:r>
              <a:rPr lang="hu-HU" sz="4800" b="1" smtClean="0"/>
              <a:t>Hungarian</a:t>
            </a:r>
            <a:endParaRPr lang="hu-HU" sz="480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478323" y="3445933"/>
            <a:ext cx="9144000" cy="2311399"/>
          </a:xfrm>
        </p:spPr>
        <p:txBody>
          <a:bodyPr/>
          <a:lstStyle/>
          <a:p>
            <a:r>
              <a:rPr lang="hu-HU" sz="3600" smtClean="0"/>
              <a:t>Katalin É. Kiss</a:t>
            </a:r>
          </a:p>
          <a:p>
            <a:r>
              <a:rPr lang="hu-HU" sz="3600" smtClean="0"/>
              <a:t>Research Institute for Linguistics, Budapest</a:t>
            </a:r>
          </a:p>
          <a:p>
            <a:r>
              <a:rPr lang="hu-HU" sz="3600" smtClean="0"/>
              <a:t>Grant 129921 of NKFIH</a:t>
            </a:r>
          </a:p>
        </p:txBody>
      </p:sp>
    </p:spTree>
    <p:extLst>
      <p:ext uri="{BB962C8B-B14F-4D97-AF65-F5344CB8AC3E}">
        <p14:creationId xmlns:p14="http://schemas.microsoft.com/office/powerpoint/2010/main" val="3379749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72067" y="427301"/>
            <a:ext cx="10515600" cy="1325563"/>
          </a:xfrm>
        </p:spPr>
        <p:txBody>
          <a:bodyPr/>
          <a:lstStyle/>
          <a:p>
            <a:pPr algn="ctr"/>
            <a:r>
              <a:rPr lang="hu-HU" smtClean="0"/>
              <a:t>  Abessive/caritive case in Uralic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46930" y="1752863"/>
            <a:ext cx="11645069" cy="4929947"/>
          </a:xfrm>
        </p:spPr>
        <p:txBody>
          <a:bodyPr/>
          <a:lstStyle/>
          <a:p>
            <a:pPr marL="0" indent="0">
              <a:buNone/>
            </a:pPr>
            <a:r>
              <a:rPr lang="hu-HU" smtClean="0"/>
              <a:t>Finnish: -</a:t>
            </a:r>
            <a:r>
              <a:rPr lang="hu-HU" i="1" smtClean="0"/>
              <a:t>tta/-ttä  </a:t>
            </a:r>
            <a:r>
              <a:rPr lang="hu-HU" smtClean="0"/>
              <a:t>	</a:t>
            </a:r>
            <a:r>
              <a:rPr lang="hu-HU" i="1" smtClean="0"/>
              <a:t>raha-tta</a:t>
            </a:r>
            <a:r>
              <a:rPr lang="hu-HU" smtClean="0"/>
              <a:t> 'without money'</a:t>
            </a:r>
            <a:endParaRPr lang="hu-HU"/>
          </a:p>
          <a:p>
            <a:pPr marL="0" indent="0">
              <a:buNone/>
            </a:pPr>
            <a:r>
              <a:rPr lang="hu-HU" smtClean="0"/>
              <a:t>Estonian: -</a:t>
            </a:r>
            <a:r>
              <a:rPr lang="hu-HU" i="1" smtClean="0"/>
              <a:t>ta	</a:t>
            </a:r>
            <a:r>
              <a:rPr lang="hu-HU" smtClean="0"/>
              <a:t>	</a:t>
            </a:r>
            <a:r>
              <a:rPr lang="hu-HU" i="1"/>
              <a:t>(ilma) auto-ta</a:t>
            </a:r>
            <a:r>
              <a:rPr lang="hu-HU"/>
              <a:t> </a:t>
            </a:r>
            <a:r>
              <a:rPr lang="hu-HU" smtClean="0"/>
              <a:t>'without a car'</a:t>
            </a:r>
          </a:p>
          <a:p>
            <a:pPr marL="0" indent="0">
              <a:buNone/>
            </a:pPr>
            <a:r>
              <a:rPr lang="hu-HU" smtClean="0"/>
              <a:t>Udmurt: -</a:t>
            </a:r>
            <a:r>
              <a:rPr lang="hu-HU" i="1" smtClean="0"/>
              <a:t>tek</a:t>
            </a:r>
            <a:r>
              <a:rPr lang="hu-HU" smtClean="0"/>
              <a:t>	</a:t>
            </a:r>
            <a:r>
              <a:rPr lang="hu-HU" i="1" smtClean="0"/>
              <a:t>korka-tek</a:t>
            </a:r>
            <a:r>
              <a:rPr lang="hu-HU" smtClean="0"/>
              <a:t> 'without a house' </a:t>
            </a:r>
          </a:p>
          <a:p>
            <a:pPr marL="0" indent="0">
              <a:buNone/>
            </a:pPr>
            <a:r>
              <a:rPr lang="hu-HU" smtClean="0"/>
              <a:t>Komi:	-</a:t>
            </a:r>
            <a:r>
              <a:rPr lang="hu-HU" i="1" smtClean="0"/>
              <a:t>tög</a:t>
            </a:r>
            <a:r>
              <a:rPr lang="hu-HU" smtClean="0"/>
              <a:t>		</a:t>
            </a:r>
            <a:r>
              <a:rPr lang="hu-HU" i="1"/>
              <a:t>kerka-tög</a:t>
            </a:r>
            <a:r>
              <a:rPr lang="hu-HU"/>
              <a:t> </a:t>
            </a:r>
            <a:r>
              <a:rPr lang="hu-HU" smtClean="0"/>
              <a:t>'without a house</a:t>
            </a:r>
          </a:p>
          <a:p>
            <a:pPr marL="0" indent="0">
              <a:buNone/>
            </a:pPr>
            <a:r>
              <a:rPr lang="hu-HU" smtClean="0"/>
              <a:t>Mansi</a:t>
            </a:r>
            <a:r>
              <a:rPr lang="hu-HU"/>
              <a:t>: </a:t>
            </a:r>
            <a:r>
              <a:rPr lang="hu-HU" i="1"/>
              <a:t>-tal	</a:t>
            </a:r>
            <a:r>
              <a:rPr lang="hu-HU" i="1" smtClean="0"/>
              <a:t> 	sorøm-tal</a:t>
            </a:r>
            <a:r>
              <a:rPr lang="hu-HU" smtClean="0"/>
              <a:t> </a:t>
            </a:r>
            <a:r>
              <a:rPr lang="hu-HU"/>
              <a:t>'without a window'</a:t>
            </a:r>
          </a:p>
          <a:p>
            <a:pPr marL="0" indent="0">
              <a:buNone/>
            </a:pPr>
            <a:r>
              <a:rPr lang="hu-HU" smtClean="0"/>
              <a:t>Hungarian: -</a:t>
            </a:r>
            <a:r>
              <a:rPr lang="hu-HU" i="1" smtClean="0"/>
              <a:t>talan (</a:t>
            </a:r>
            <a:r>
              <a:rPr lang="hu-HU" smtClean="0"/>
              <a:t>derivational adj. suffix) </a:t>
            </a:r>
            <a:r>
              <a:rPr lang="hu-HU" i="1" smtClean="0"/>
              <a:t>ablak-talan </a:t>
            </a:r>
            <a:r>
              <a:rPr lang="hu-HU" smtClean="0"/>
              <a:t>'having no window'</a:t>
            </a:r>
            <a:endParaRPr lang="hu-HU" sz="800" smtClean="0"/>
          </a:p>
          <a:p>
            <a:pPr marL="0" indent="0">
              <a:buNone/>
            </a:pPr>
            <a:r>
              <a:rPr lang="hu-HU" smtClean="0"/>
              <a:t>(1) </a:t>
            </a:r>
            <a:r>
              <a:rPr lang="hu-HU"/>
              <a:t>	</a:t>
            </a:r>
            <a:r>
              <a:rPr lang="hu-HU" i="1"/>
              <a:t>János </a:t>
            </a:r>
            <a:r>
              <a:rPr lang="hu-HU" i="1" smtClean="0"/>
              <a:t>nyom-</a:t>
            </a:r>
            <a:r>
              <a:rPr lang="hu-HU" b="1" i="1" smtClean="0"/>
              <a:t>talan-ul</a:t>
            </a:r>
            <a:r>
              <a:rPr lang="hu-HU" i="1" smtClean="0"/>
              <a:t> </a:t>
            </a:r>
            <a:r>
              <a:rPr lang="hu-HU" i="1"/>
              <a:t>eltűnt</a:t>
            </a:r>
            <a:r>
              <a:rPr lang="hu-HU"/>
              <a:t>.</a:t>
            </a:r>
          </a:p>
          <a:p>
            <a:pPr marL="0" indent="0">
              <a:buNone/>
            </a:pPr>
            <a:r>
              <a:rPr lang="hu-HU"/>
              <a:t>	John 	trace-less-ly </a:t>
            </a:r>
            <a:r>
              <a:rPr lang="hu-HU" smtClean="0"/>
              <a:t>disappeared</a:t>
            </a:r>
          </a:p>
          <a:p>
            <a:pPr marL="0" indent="0">
              <a:buNone/>
            </a:pPr>
            <a:r>
              <a:rPr lang="hu-HU"/>
              <a:t>	</a:t>
            </a:r>
            <a:r>
              <a:rPr lang="hu-HU" smtClean="0"/>
              <a:t>'John disappeared without a trace.'</a:t>
            </a:r>
            <a:endParaRPr lang="hu-HU"/>
          </a:p>
          <a:p>
            <a:pPr marL="0" indent="0">
              <a:buNone/>
            </a:pPr>
            <a:endParaRPr lang="hu-HU" smtClean="0"/>
          </a:p>
          <a:p>
            <a:pPr marL="0" indent="0">
              <a:buNone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02897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199" y="91659"/>
            <a:ext cx="10655892" cy="1325563"/>
          </a:xfrm>
        </p:spPr>
        <p:txBody>
          <a:bodyPr/>
          <a:lstStyle/>
          <a:p>
            <a:pPr algn="ctr"/>
            <a:r>
              <a:rPr lang="hu-HU" smtClean="0"/>
              <a:t>Claims: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10198" y="1159053"/>
            <a:ext cx="1108389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3200"/>
              <a:t>The productive equivalents of </a:t>
            </a:r>
            <a:r>
              <a:rPr lang="hu-HU" sz="3200" smtClean="0"/>
              <a:t>abessive/caritive </a:t>
            </a:r>
            <a:r>
              <a:rPr lang="hu-HU" sz="3200"/>
              <a:t>case in Hungarian: </a:t>
            </a:r>
            <a:endParaRPr lang="hu-HU" sz="3200" smtClean="0"/>
          </a:p>
          <a:p>
            <a:pPr marL="0" indent="0">
              <a:buNone/>
            </a:pPr>
            <a:r>
              <a:rPr lang="hu-HU" sz="3200" smtClean="0"/>
              <a:t>the postpositions </a:t>
            </a:r>
            <a:r>
              <a:rPr lang="hu-HU" sz="3200" i="1" smtClean="0"/>
              <a:t>nélkül</a:t>
            </a:r>
            <a:r>
              <a:rPr lang="hu-HU" sz="3200" smtClean="0"/>
              <a:t> 'without' and </a:t>
            </a:r>
            <a:r>
              <a:rPr lang="hu-HU" sz="3200" i="1" smtClean="0"/>
              <a:t>híján</a:t>
            </a:r>
            <a:r>
              <a:rPr lang="hu-HU" sz="3200" smtClean="0"/>
              <a:t> 'for lack of', which differ </a:t>
            </a:r>
            <a:r>
              <a:rPr lang="hu-HU" sz="3200" smtClean="0"/>
              <a:t>both semantically </a:t>
            </a:r>
            <a:r>
              <a:rPr lang="hu-HU" sz="3200" smtClean="0"/>
              <a:t>and syntactically.</a:t>
            </a:r>
            <a:r>
              <a:rPr lang="hu-HU" sz="800" smtClean="0"/>
              <a:t> </a:t>
            </a:r>
          </a:p>
          <a:p>
            <a:pPr marL="0" indent="0">
              <a:buNone/>
            </a:pPr>
            <a:r>
              <a:rPr lang="hu-HU" sz="3200" smtClean="0"/>
              <a:t>Semantics: </a:t>
            </a:r>
          </a:p>
          <a:p>
            <a:pPr marL="0" indent="0">
              <a:buNone/>
            </a:pPr>
            <a:r>
              <a:rPr lang="hu-HU" sz="3200" i="1" smtClean="0"/>
              <a:t>nélkül</a:t>
            </a:r>
            <a:r>
              <a:rPr lang="hu-HU" sz="3200" smtClean="0"/>
              <a:t> </a:t>
            </a:r>
            <a:r>
              <a:rPr lang="hu-HU" sz="3200"/>
              <a:t>expresses </a:t>
            </a:r>
            <a:r>
              <a:rPr lang="hu-HU" sz="3200" smtClean="0"/>
              <a:t>non-participation, </a:t>
            </a:r>
            <a:r>
              <a:rPr lang="hu-HU" sz="3200" smtClean="0"/>
              <a:t>non-use, </a:t>
            </a:r>
            <a:r>
              <a:rPr lang="hu-HU" sz="3200"/>
              <a:t>or </a:t>
            </a:r>
            <a:r>
              <a:rPr lang="hu-HU" sz="3200" smtClean="0"/>
              <a:t>non-existence; </a:t>
            </a:r>
            <a:endParaRPr lang="hu-HU" sz="3200"/>
          </a:p>
          <a:p>
            <a:pPr marL="0" indent="0">
              <a:buNone/>
            </a:pPr>
            <a:r>
              <a:rPr lang="hu-HU" sz="3200" i="1" smtClean="0"/>
              <a:t>híján</a:t>
            </a:r>
            <a:r>
              <a:rPr lang="hu-HU" sz="3200" smtClean="0"/>
              <a:t> expresses non-existence; it is a Definiteness Effect P.</a:t>
            </a:r>
          </a:p>
          <a:p>
            <a:pPr marL="0" indent="0">
              <a:buNone/>
            </a:pPr>
            <a:r>
              <a:rPr lang="hu-HU" sz="3200" smtClean="0"/>
              <a:t>Syntax:</a:t>
            </a:r>
          </a:p>
          <a:p>
            <a:pPr marL="0" indent="0">
              <a:buNone/>
            </a:pPr>
            <a:r>
              <a:rPr lang="hu-HU" sz="3200" smtClean="0"/>
              <a:t>both are case-like Ps with a small clause complement.</a:t>
            </a:r>
            <a:endParaRPr lang="hu-HU" sz="800" smtClean="0"/>
          </a:p>
          <a:p>
            <a:pPr marL="0" indent="0">
              <a:buNone/>
            </a:pPr>
            <a:r>
              <a:rPr lang="hu-HU" sz="3200" i="1" smtClean="0"/>
              <a:t>Híján</a:t>
            </a:r>
            <a:r>
              <a:rPr lang="hu-HU" sz="3200" smtClean="0"/>
              <a:t> PPs are high adverbials; </a:t>
            </a:r>
            <a:r>
              <a:rPr lang="hu-HU" sz="3200" i="1" smtClean="0"/>
              <a:t>without</a:t>
            </a:r>
            <a:r>
              <a:rPr lang="hu-HU" sz="3200" smtClean="0"/>
              <a:t> PPs are low adverbials.</a:t>
            </a:r>
            <a:endParaRPr lang="hu-HU" sz="3200"/>
          </a:p>
        </p:txBody>
      </p:sp>
    </p:spTree>
    <p:extLst>
      <p:ext uri="{BB962C8B-B14F-4D97-AF65-F5344CB8AC3E}">
        <p14:creationId xmlns:p14="http://schemas.microsoft.com/office/powerpoint/2010/main" val="3565280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6373" y="68792"/>
            <a:ext cx="11588493" cy="1325563"/>
          </a:xfrm>
        </p:spPr>
        <p:txBody>
          <a:bodyPr/>
          <a:lstStyle/>
          <a:p>
            <a:pPr algn="ctr"/>
            <a:r>
              <a:rPr lang="hu-HU" smtClean="0"/>
              <a:t>I. The meaning of </a:t>
            </a:r>
            <a:r>
              <a:rPr lang="hu-HU" i="1" smtClean="0"/>
              <a:t>nélkül</a:t>
            </a:r>
            <a:r>
              <a:rPr lang="hu-HU" smtClean="0"/>
              <a:t> and </a:t>
            </a:r>
            <a:r>
              <a:rPr lang="hu-HU" i="1" smtClean="0"/>
              <a:t>híján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01134" y="1394355"/>
            <a:ext cx="11243733" cy="4351338"/>
          </a:xfrm>
        </p:spPr>
        <p:txBody>
          <a:bodyPr/>
          <a:lstStyle/>
          <a:p>
            <a:pPr marL="0" indent="0">
              <a:buNone/>
            </a:pPr>
            <a:r>
              <a:rPr lang="hu-HU" smtClean="0"/>
              <a:t>(2)a. </a:t>
            </a:r>
            <a:r>
              <a:rPr lang="hu-HU" b="1" i="1" smtClean="0"/>
              <a:t>Vepsze </a:t>
            </a:r>
            <a:r>
              <a:rPr lang="hu-HU" b="1" i="1"/>
              <a:t>adatközlők</a:t>
            </a:r>
            <a:r>
              <a:rPr lang="hu-HU" i="1"/>
              <a:t> </a:t>
            </a:r>
            <a:r>
              <a:rPr lang="hu-HU" b="1" i="1"/>
              <a:t>nélkül</a:t>
            </a:r>
            <a:r>
              <a:rPr lang="hu-HU" i="1"/>
              <a:t> </a:t>
            </a:r>
            <a:r>
              <a:rPr lang="hu-HU" i="1" smtClean="0"/>
              <a:t>   nem </a:t>
            </a:r>
            <a:r>
              <a:rPr lang="hu-HU" i="1"/>
              <a:t>lehet </a:t>
            </a:r>
            <a:r>
              <a:rPr lang="hu-HU" i="1" smtClean="0"/>
              <a:t>     vepsze </a:t>
            </a:r>
            <a:r>
              <a:rPr lang="hu-HU" i="1"/>
              <a:t>nyelvtant </a:t>
            </a:r>
            <a:r>
              <a:rPr lang="hu-HU" i="1" smtClean="0"/>
              <a:t>       írni</a:t>
            </a:r>
            <a:r>
              <a:rPr lang="hu-HU" smtClean="0"/>
              <a:t>.</a:t>
            </a:r>
          </a:p>
          <a:p>
            <a:pPr marL="0" indent="0">
              <a:buNone/>
            </a:pPr>
            <a:r>
              <a:rPr lang="hu-HU"/>
              <a:t> </a:t>
            </a:r>
            <a:r>
              <a:rPr lang="hu-HU" smtClean="0"/>
              <a:t>        Veps     informants without not  possible Veps    grammar.ACC write.INF</a:t>
            </a:r>
            <a:endParaRPr lang="hu-HU"/>
          </a:p>
          <a:p>
            <a:pPr marL="0" indent="0">
              <a:buNone/>
            </a:pPr>
            <a:r>
              <a:rPr lang="hu-HU" smtClean="0"/>
              <a:t>        'It is not possible to write a Veps grammar without Veps informants.'</a:t>
            </a:r>
          </a:p>
          <a:p>
            <a:pPr marL="0" indent="0">
              <a:buNone/>
            </a:pPr>
            <a:endParaRPr lang="hu-HU" sz="800" smtClean="0"/>
          </a:p>
          <a:p>
            <a:pPr marL="0" indent="0">
              <a:buNone/>
            </a:pPr>
            <a:r>
              <a:rPr lang="hu-HU" smtClean="0"/>
              <a:t>    b. </a:t>
            </a:r>
            <a:r>
              <a:rPr lang="hu-HU" b="1" i="1" smtClean="0"/>
              <a:t>Vepsze adatközlők híján</a:t>
            </a:r>
            <a:r>
              <a:rPr lang="hu-HU" i="1" smtClean="0"/>
              <a:t>   </a:t>
            </a:r>
            <a:r>
              <a:rPr lang="hu-HU" i="1" smtClean="0"/>
              <a:t>nem </a:t>
            </a:r>
            <a:r>
              <a:rPr lang="hu-HU" i="1" smtClean="0"/>
              <a:t>lehet      vepsze nyelvtant        írni</a:t>
            </a:r>
            <a:r>
              <a:rPr lang="hu-HU" smtClean="0"/>
              <a:t>.</a:t>
            </a:r>
          </a:p>
          <a:p>
            <a:pPr marL="0" indent="0">
              <a:buNone/>
            </a:pPr>
            <a:r>
              <a:rPr lang="hu-HU" smtClean="0"/>
              <a:t>         Veps    informants lacking not  possible Veps    grammar.ACC write.INF</a:t>
            </a:r>
          </a:p>
          <a:p>
            <a:pPr marL="0" indent="0">
              <a:buNone/>
            </a:pPr>
            <a:r>
              <a:rPr lang="hu-HU" smtClean="0"/>
              <a:t>        'For lack of Veps informants, it is not possible to write a Veps grammar.'</a:t>
            </a:r>
          </a:p>
          <a:p>
            <a:pPr marL="0" indent="0">
              <a:buNone/>
            </a:pPr>
            <a:endParaRPr lang="hu-HU" sz="800" smtClean="0"/>
          </a:p>
          <a:p>
            <a:pPr marL="0" indent="0">
              <a:buNone/>
            </a:pPr>
            <a:r>
              <a:rPr lang="hu-HU" smtClean="0"/>
              <a:t>(2a): non-participation; comitative with a minus value; opposite of </a:t>
            </a:r>
          </a:p>
          <a:p>
            <a:pPr marL="0" indent="0">
              <a:buNone/>
            </a:pPr>
            <a:r>
              <a:rPr lang="hu-HU" smtClean="0"/>
              <a:t>         </a:t>
            </a:r>
            <a:r>
              <a:rPr lang="hu-HU" i="1" smtClean="0"/>
              <a:t>Vepsze adatközlőkkel (együtt)  </a:t>
            </a:r>
            <a:r>
              <a:rPr lang="hu-HU" smtClean="0"/>
              <a:t>'(together) with Veps informants'</a:t>
            </a:r>
          </a:p>
          <a:p>
            <a:pPr marL="0" indent="0">
              <a:buNone/>
            </a:pPr>
            <a:r>
              <a:rPr lang="hu-HU" smtClean="0"/>
              <a:t>(2b): non-existence; adverbial of cause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24674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6808" y="228767"/>
            <a:ext cx="11649117" cy="1325563"/>
          </a:xfrm>
        </p:spPr>
        <p:txBody>
          <a:bodyPr/>
          <a:lstStyle/>
          <a:p>
            <a:pPr algn="ctr"/>
            <a:r>
              <a:rPr lang="hu-HU" i="1" smtClean="0"/>
              <a:t>Nélkül</a:t>
            </a:r>
            <a:r>
              <a:rPr lang="hu-HU" smtClean="0"/>
              <a:t> </a:t>
            </a:r>
            <a:r>
              <a:rPr lang="hu-HU"/>
              <a:t>vs. </a:t>
            </a:r>
            <a:r>
              <a:rPr lang="hu-HU" i="1"/>
              <a:t>híján: </a:t>
            </a:r>
            <a:r>
              <a:rPr lang="hu-HU" i="1" smtClean="0"/>
              <a:t>non-participation </a:t>
            </a:r>
            <a:r>
              <a:rPr lang="hu-HU" i="1"/>
              <a:t>vs. non-existence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78305" y="1554330"/>
            <a:ext cx="10896600" cy="4678028"/>
          </a:xfrm>
        </p:spPr>
        <p:txBody>
          <a:bodyPr/>
          <a:lstStyle/>
          <a:p>
            <a:pPr marL="0" indent="0">
              <a:buNone/>
            </a:pPr>
            <a:r>
              <a:rPr lang="hu-HU" cap="small" smtClean="0"/>
              <a:t>  (3) </a:t>
            </a:r>
            <a:r>
              <a:rPr lang="en-US" smtClean="0"/>
              <a:t>a</a:t>
            </a:r>
            <a:r>
              <a:rPr lang="hu-HU" cap="small" smtClean="0"/>
              <a:t>.</a:t>
            </a:r>
            <a:r>
              <a:rPr lang="hu-HU" smtClean="0"/>
              <a:t>	</a:t>
            </a:r>
            <a:r>
              <a:rPr lang="hu-HU" i="1" smtClean="0"/>
              <a:t>'</a:t>
            </a:r>
            <a:r>
              <a:rPr lang="hu-HU" b="1" i="1" smtClean="0"/>
              <a:t>Cukor nélkül</a:t>
            </a:r>
            <a:r>
              <a:rPr lang="hu-HU" i="1"/>
              <a:t>,</a:t>
            </a:r>
            <a:r>
              <a:rPr lang="hu-HU" b="1" i="1" smtClean="0"/>
              <a:t> </a:t>
            </a:r>
            <a:r>
              <a:rPr lang="hu-HU" smtClean="0"/>
              <a:t>'</a:t>
            </a:r>
            <a:r>
              <a:rPr lang="hu-HU" i="1" smtClean="0"/>
              <a:t>keserű-en </a:t>
            </a:r>
            <a:r>
              <a:rPr lang="hu-HU" i="1" smtClean="0"/>
              <a:t>   iszom </a:t>
            </a:r>
            <a:r>
              <a:rPr lang="hu-HU" i="1" smtClean="0"/>
              <a:t>	a     kávé-t. </a:t>
            </a:r>
          </a:p>
          <a:p>
            <a:pPr marL="0" indent="0">
              <a:buNone/>
            </a:pPr>
            <a:r>
              <a:rPr lang="hu-HU" smtClean="0"/>
              <a:t>	</a:t>
            </a:r>
            <a:r>
              <a:rPr lang="en-US" smtClean="0"/>
              <a:t>sugar without</a:t>
            </a:r>
            <a:r>
              <a:rPr lang="hu-HU" smtClean="0"/>
              <a:t> </a:t>
            </a:r>
            <a:r>
              <a:rPr lang="en-US" smtClean="0"/>
              <a:t> bitter-ADV </a:t>
            </a:r>
            <a:r>
              <a:rPr lang="hu-HU" smtClean="0"/>
              <a:t> </a:t>
            </a:r>
            <a:r>
              <a:rPr lang="en-US" smtClean="0"/>
              <a:t>drink-1SG </a:t>
            </a:r>
            <a:r>
              <a:rPr lang="hu-HU" smtClean="0"/>
              <a:t>	</a:t>
            </a:r>
            <a:r>
              <a:rPr lang="en-US" smtClean="0"/>
              <a:t>the coffee-ACC </a:t>
            </a:r>
          </a:p>
          <a:p>
            <a:pPr marL="0" indent="0">
              <a:buNone/>
            </a:pPr>
            <a:r>
              <a:rPr lang="hu-HU" smtClean="0"/>
              <a:t>	</a:t>
            </a:r>
            <a:r>
              <a:rPr lang="en-US" smtClean="0"/>
              <a:t>'I </a:t>
            </a:r>
            <a:r>
              <a:rPr lang="en-US"/>
              <a:t>drink </a:t>
            </a:r>
            <a:r>
              <a:rPr lang="hu-HU" smtClean="0"/>
              <a:t>the </a:t>
            </a:r>
            <a:r>
              <a:rPr lang="en-US" smtClean="0"/>
              <a:t>coffee </a:t>
            </a:r>
            <a:r>
              <a:rPr lang="en-US"/>
              <a:t>bitter, without </a:t>
            </a:r>
            <a:r>
              <a:rPr lang="en-US" smtClean="0"/>
              <a:t>sugar.' </a:t>
            </a:r>
            <a:endParaRPr lang="hu-HU" smtClean="0"/>
          </a:p>
          <a:p>
            <a:pPr marL="0" indent="0">
              <a:buNone/>
            </a:pPr>
            <a:r>
              <a:rPr lang="hu-HU" smtClean="0"/>
              <a:t>      </a:t>
            </a:r>
            <a:r>
              <a:rPr lang="en-US" smtClean="0"/>
              <a:t>b</a:t>
            </a:r>
            <a:r>
              <a:rPr lang="hu-HU" cap="small" smtClean="0"/>
              <a:t>. </a:t>
            </a:r>
            <a:r>
              <a:rPr lang="hu-HU" smtClean="0"/>
              <a:t> </a:t>
            </a:r>
            <a:r>
              <a:rPr lang="hu-HU" b="1" i="1"/>
              <a:t>Cukor </a:t>
            </a:r>
            <a:r>
              <a:rPr lang="hu-HU" b="1" i="1" smtClean="0"/>
              <a:t>  híján    	'</a:t>
            </a:r>
            <a:r>
              <a:rPr lang="hu-HU" i="1" smtClean="0"/>
              <a:t>keserű-en  	iszom 		a     kávé-t</a:t>
            </a:r>
            <a:r>
              <a:rPr lang="hu-HU"/>
              <a:t>. </a:t>
            </a:r>
          </a:p>
          <a:p>
            <a:pPr marL="0" indent="0">
              <a:buNone/>
            </a:pPr>
            <a:r>
              <a:rPr lang="hu-HU" smtClean="0"/>
              <a:t>	</a:t>
            </a:r>
            <a:r>
              <a:rPr lang="en-US" smtClean="0"/>
              <a:t>sugar </a:t>
            </a:r>
            <a:r>
              <a:rPr lang="hu-HU" smtClean="0"/>
              <a:t>  for.lack.of	</a:t>
            </a:r>
            <a:r>
              <a:rPr lang="en-US" smtClean="0"/>
              <a:t>bitter-ADV </a:t>
            </a:r>
            <a:r>
              <a:rPr lang="hu-HU" smtClean="0"/>
              <a:t>	</a:t>
            </a:r>
            <a:r>
              <a:rPr lang="en-US" smtClean="0"/>
              <a:t>drink-1SG </a:t>
            </a:r>
            <a:r>
              <a:rPr lang="hu-HU" smtClean="0"/>
              <a:t>    	</a:t>
            </a:r>
            <a:r>
              <a:rPr lang="en-US" smtClean="0"/>
              <a:t>the </a:t>
            </a:r>
            <a:r>
              <a:rPr lang="en-US"/>
              <a:t>coffee-ACC </a:t>
            </a:r>
          </a:p>
          <a:p>
            <a:pPr marL="0" indent="0">
              <a:buNone/>
            </a:pPr>
            <a:r>
              <a:rPr lang="hu-HU" smtClean="0"/>
              <a:t>	</a:t>
            </a:r>
            <a:r>
              <a:rPr lang="en-US" smtClean="0"/>
              <a:t>'</a:t>
            </a:r>
            <a:r>
              <a:rPr lang="hu-HU" smtClean="0"/>
              <a:t>There being no sugar/for lack of sugar, </a:t>
            </a:r>
            <a:r>
              <a:rPr lang="en-US" smtClean="0"/>
              <a:t>I </a:t>
            </a:r>
            <a:r>
              <a:rPr lang="en-US"/>
              <a:t>drink </a:t>
            </a:r>
            <a:r>
              <a:rPr lang="hu-HU" smtClean="0"/>
              <a:t>the </a:t>
            </a:r>
            <a:r>
              <a:rPr lang="en-US" smtClean="0"/>
              <a:t>coffee bitter.'</a:t>
            </a:r>
            <a:endParaRPr lang="hu-HU" smtClean="0"/>
          </a:p>
          <a:p>
            <a:pPr marL="0" indent="0">
              <a:buNone/>
            </a:pPr>
            <a:endParaRPr lang="hu-HU" sz="800" smtClean="0"/>
          </a:p>
          <a:p>
            <a:pPr marL="0" indent="0">
              <a:buNone/>
            </a:pPr>
            <a:r>
              <a:rPr lang="hu-HU" smtClean="0"/>
              <a:t>(3a</a:t>
            </a:r>
            <a:r>
              <a:rPr lang="hu-HU"/>
              <a:t>): non-participation; </a:t>
            </a:r>
            <a:r>
              <a:rPr lang="hu-HU" smtClean="0"/>
              <a:t>instrumental </a:t>
            </a:r>
            <a:r>
              <a:rPr lang="hu-HU"/>
              <a:t>with a minus value; opposite of </a:t>
            </a:r>
          </a:p>
          <a:p>
            <a:pPr marL="0" indent="0">
              <a:buNone/>
            </a:pPr>
            <a:r>
              <a:rPr lang="hu-HU"/>
              <a:t>         </a:t>
            </a:r>
            <a:r>
              <a:rPr lang="hu-HU" i="1" smtClean="0"/>
              <a:t>cukorral </a:t>
            </a:r>
            <a:r>
              <a:rPr lang="hu-HU" smtClean="0"/>
              <a:t>'with sugar'</a:t>
            </a:r>
            <a:endParaRPr lang="hu-HU"/>
          </a:p>
          <a:p>
            <a:pPr marL="0" indent="0">
              <a:buNone/>
            </a:pPr>
            <a:r>
              <a:rPr lang="hu-HU" smtClean="0"/>
              <a:t>(3b</a:t>
            </a:r>
            <a:r>
              <a:rPr lang="hu-HU"/>
              <a:t>): </a:t>
            </a:r>
            <a:r>
              <a:rPr lang="hu-HU" smtClean="0"/>
              <a:t>non-existence; adverbial of cause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5699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94191"/>
            <a:ext cx="10515600" cy="1325563"/>
          </a:xfrm>
        </p:spPr>
        <p:txBody>
          <a:bodyPr/>
          <a:lstStyle/>
          <a:p>
            <a:r>
              <a:rPr lang="hu-HU" smtClean="0"/>
              <a:t>	</a:t>
            </a:r>
            <a:r>
              <a:rPr lang="hu-HU" i="1" smtClean="0"/>
              <a:t>Nélkül</a:t>
            </a:r>
            <a:r>
              <a:rPr lang="hu-HU" smtClean="0"/>
              <a:t> can also express non-existence: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41975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hu-HU" smtClean="0"/>
              <a:t>(4)a</a:t>
            </a:r>
            <a:r>
              <a:rPr lang="hu-HU"/>
              <a:t>. </a:t>
            </a:r>
            <a:r>
              <a:rPr lang="hu-HU" smtClean="0"/>
              <a:t>	</a:t>
            </a:r>
            <a:r>
              <a:rPr lang="hu-HU" i="1" smtClean="0"/>
              <a:t>János  </a:t>
            </a:r>
            <a:r>
              <a:rPr lang="hu-HU" b="1" i="1" smtClean="0"/>
              <a:t>hiba       nélkül        </a:t>
            </a:r>
            <a:r>
              <a:rPr lang="hu-HU" i="1" smtClean="0"/>
              <a:t>mondta </a:t>
            </a:r>
            <a:r>
              <a:rPr lang="hu-HU" i="1"/>
              <a:t>el </a:t>
            </a:r>
            <a:r>
              <a:rPr lang="hu-HU" i="1" smtClean="0"/>
              <a:t>  	      a 	 </a:t>
            </a:r>
            <a:r>
              <a:rPr lang="hu-HU" i="1" smtClean="0"/>
              <a:t>beszédét</a:t>
            </a:r>
            <a:r>
              <a:rPr lang="hu-HU" smtClean="0"/>
              <a:t>.</a:t>
            </a:r>
          </a:p>
          <a:p>
            <a:pPr marL="0" indent="0">
              <a:buNone/>
            </a:pPr>
            <a:r>
              <a:rPr lang="hu-HU"/>
              <a:t> </a:t>
            </a:r>
            <a:r>
              <a:rPr lang="hu-HU" smtClean="0"/>
              <a:t>        	John 	mistake  without	delivered  PRT   the speech.POSS.ACC</a:t>
            </a:r>
          </a:p>
          <a:p>
            <a:pPr marL="0" indent="0">
              <a:buNone/>
            </a:pPr>
            <a:r>
              <a:rPr lang="hu-HU"/>
              <a:t>	</a:t>
            </a:r>
            <a:r>
              <a:rPr lang="hu-HU" smtClean="0"/>
              <a:t>'John delivered his speech without any mistakes.'</a:t>
            </a:r>
          </a:p>
          <a:p>
            <a:pPr marL="0" indent="0">
              <a:buNone/>
            </a:pPr>
            <a:endParaRPr lang="hu-HU" sz="800"/>
          </a:p>
          <a:p>
            <a:pPr marL="0" indent="0">
              <a:buNone/>
            </a:pPr>
            <a:r>
              <a:rPr lang="hu-HU" smtClean="0"/>
              <a:t>    </a:t>
            </a:r>
            <a:r>
              <a:rPr lang="hu-HU"/>
              <a:t>b. </a:t>
            </a:r>
            <a:r>
              <a:rPr lang="hu-HU" smtClean="0"/>
              <a:t>  	</a:t>
            </a:r>
            <a:r>
              <a:rPr lang="hu-HU" i="1" smtClean="0"/>
              <a:t>Az   eső  </a:t>
            </a:r>
            <a:r>
              <a:rPr lang="hu-HU" b="1" i="1" smtClean="0"/>
              <a:t>szünet           nélkül    </a:t>
            </a:r>
            <a:r>
              <a:rPr lang="hu-HU" i="1" smtClean="0"/>
              <a:t>zuhogott</a:t>
            </a:r>
            <a:r>
              <a:rPr lang="hu-HU" smtClean="0"/>
              <a:t>.</a:t>
            </a:r>
          </a:p>
          <a:p>
            <a:pPr marL="0" indent="0">
              <a:buNone/>
            </a:pPr>
            <a:r>
              <a:rPr lang="hu-HU"/>
              <a:t>	</a:t>
            </a:r>
            <a:r>
              <a:rPr lang="hu-HU" smtClean="0"/>
              <a:t>the rain intermission without poured</a:t>
            </a:r>
          </a:p>
          <a:p>
            <a:pPr marL="0" indent="0">
              <a:buNone/>
            </a:pPr>
            <a:r>
              <a:rPr lang="hu-HU" smtClean="0"/>
              <a:t>	'It poured without intermission.'</a:t>
            </a:r>
          </a:p>
          <a:p>
            <a:pPr marL="0" indent="0">
              <a:buNone/>
            </a:pPr>
            <a:endParaRPr lang="hu-HU" sz="800"/>
          </a:p>
          <a:p>
            <a:pPr marL="0" indent="0">
              <a:buNone/>
            </a:pPr>
            <a:r>
              <a:rPr lang="hu-HU"/>
              <a:t> </a:t>
            </a:r>
            <a:r>
              <a:rPr lang="hu-HU" smtClean="0"/>
              <a:t>   </a:t>
            </a:r>
            <a:r>
              <a:rPr lang="hu-HU"/>
              <a:t>c. 	</a:t>
            </a:r>
            <a:r>
              <a:rPr lang="hu-HU" i="1" smtClean="0"/>
              <a:t>A     gyanúsított </a:t>
            </a:r>
            <a:r>
              <a:rPr lang="hu-HU" b="1" i="1"/>
              <a:t>nyom nélkül </a:t>
            </a:r>
            <a:r>
              <a:rPr lang="hu-HU" b="1" i="1" smtClean="0"/>
              <a:t>   </a:t>
            </a:r>
            <a:r>
              <a:rPr lang="hu-HU" i="1" smtClean="0"/>
              <a:t>eltűnt</a:t>
            </a:r>
            <a:r>
              <a:rPr lang="hu-HU" smtClean="0"/>
              <a:t>.</a:t>
            </a:r>
          </a:p>
          <a:p>
            <a:pPr marL="914400" lvl="2" indent="0">
              <a:buNone/>
            </a:pPr>
            <a:r>
              <a:rPr lang="hu-HU" sz="2800" smtClean="0"/>
              <a:t>the suspect 	      trace  without disappeared</a:t>
            </a:r>
          </a:p>
          <a:p>
            <a:pPr marL="914400" lvl="2" indent="0">
              <a:buNone/>
            </a:pPr>
            <a:r>
              <a:rPr lang="hu-HU" sz="2800" smtClean="0"/>
              <a:t>'The suspect disappeared without a trace.'</a:t>
            </a:r>
            <a:endParaRPr lang="hu-HU" sz="2800"/>
          </a:p>
        </p:txBody>
      </p:sp>
    </p:spTree>
    <p:extLst>
      <p:ext uri="{BB962C8B-B14F-4D97-AF65-F5344CB8AC3E}">
        <p14:creationId xmlns:p14="http://schemas.microsoft.com/office/powerpoint/2010/main" val="2869710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i="1" smtClean="0"/>
              <a:t>Nélkül</a:t>
            </a:r>
            <a:r>
              <a:rPr lang="hu-HU" smtClean="0"/>
              <a:t> and </a:t>
            </a:r>
            <a:r>
              <a:rPr lang="hu-HU" i="1" smtClean="0"/>
              <a:t>híján</a:t>
            </a:r>
            <a:r>
              <a:rPr lang="hu-HU" smtClean="0"/>
              <a:t> are not interchangeable </a:t>
            </a:r>
            <a:br>
              <a:rPr lang="hu-HU" smtClean="0"/>
            </a:br>
            <a:r>
              <a:rPr lang="hu-HU" smtClean="0"/>
              <a:t>in non-existence contexts, either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hu-HU" smtClean="0"/>
          </a:p>
          <a:p>
            <a:pPr marL="0" indent="0">
              <a:buNone/>
            </a:pPr>
            <a:r>
              <a:rPr lang="hu-HU" smtClean="0"/>
              <a:t>(5)a</a:t>
            </a:r>
            <a:r>
              <a:rPr lang="hu-HU"/>
              <a:t>. *</a:t>
            </a:r>
            <a:r>
              <a:rPr lang="hu-HU" i="1"/>
              <a:t>János </a:t>
            </a:r>
            <a:r>
              <a:rPr lang="hu-HU" b="1" i="1"/>
              <a:t>hiba híján </a:t>
            </a:r>
            <a:r>
              <a:rPr lang="hu-HU" i="1"/>
              <a:t>mondta el a beszédét</a:t>
            </a:r>
            <a:r>
              <a:rPr lang="hu-HU" smtClean="0"/>
              <a:t>.</a:t>
            </a:r>
          </a:p>
          <a:p>
            <a:pPr marL="0" indent="0">
              <a:buNone/>
            </a:pPr>
            <a:r>
              <a:rPr lang="hu-HU" smtClean="0"/>
              <a:t>	'John delivered his speech for lack of any mistake.'</a:t>
            </a:r>
            <a:endParaRPr lang="hu-HU"/>
          </a:p>
          <a:p>
            <a:pPr marL="0" indent="0">
              <a:buNone/>
            </a:pPr>
            <a:r>
              <a:rPr lang="hu-HU"/>
              <a:t>    b. *</a:t>
            </a:r>
            <a:r>
              <a:rPr lang="hu-HU" i="1"/>
              <a:t>Az eső </a:t>
            </a:r>
            <a:r>
              <a:rPr lang="hu-HU" b="1" i="1"/>
              <a:t>szünet híján </a:t>
            </a:r>
            <a:r>
              <a:rPr lang="hu-HU" i="1"/>
              <a:t>zuhogott</a:t>
            </a:r>
            <a:r>
              <a:rPr lang="hu-HU"/>
              <a:t>.	</a:t>
            </a:r>
            <a:endParaRPr lang="hu-HU" smtClean="0"/>
          </a:p>
          <a:p>
            <a:pPr marL="0" indent="0">
              <a:buNone/>
            </a:pPr>
            <a:r>
              <a:rPr lang="hu-HU" smtClean="0"/>
              <a:t>          'The rain poured for lack of intermission.'</a:t>
            </a:r>
            <a:endParaRPr lang="hu-HU"/>
          </a:p>
          <a:p>
            <a:pPr marL="0" indent="0">
              <a:buNone/>
            </a:pPr>
            <a:r>
              <a:rPr lang="hu-HU"/>
              <a:t>    b. *</a:t>
            </a:r>
            <a:r>
              <a:rPr lang="hu-HU" i="1"/>
              <a:t>A gyanúsított </a:t>
            </a:r>
            <a:r>
              <a:rPr lang="hu-HU" b="1" i="1"/>
              <a:t>nyom híján </a:t>
            </a:r>
            <a:r>
              <a:rPr lang="hu-HU" i="1"/>
              <a:t>eltűnt</a:t>
            </a:r>
            <a:r>
              <a:rPr lang="hu-HU"/>
              <a:t>.</a:t>
            </a:r>
          </a:p>
          <a:p>
            <a:pPr marL="0" indent="0">
              <a:buNone/>
            </a:pPr>
            <a:r>
              <a:rPr lang="hu-HU" smtClean="0"/>
              <a:t>	'The suspect disappeared for lack of any trace.'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28989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128059"/>
            <a:ext cx="10515600" cy="1325563"/>
          </a:xfrm>
        </p:spPr>
        <p:txBody>
          <a:bodyPr/>
          <a:lstStyle/>
          <a:p>
            <a:pPr algn="ctr"/>
            <a:r>
              <a:rPr lang="hu-HU" i="1" smtClean="0"/>
              <a:t>Nélkül</a:t>
            </a:r>
            <a:r>
              <a:rPr lang="hu-HU" smtClean="0"/>
              <a:t> and </a:t>
            </a:r>
            <a:r>
              <a:rPr lang="hu-HU" i="1" smtClean="0"/>
              <a:t>híján</a:t>
            </a:r>
            <a:r>
              <a:rPr lang="hu-HU" smtClean="0"/>
              <a:t> have different scopes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4005" y="1368425"/>
            <a:ext cx="12006840" cy="5142442"/>
          </a:xfrm>
        </p:spPr>
        <p:txBody>
          <a:bodyPr/>
          <a:lstStyle/>
          <a:p>
            <a:pPr marL="0" indent="0">
              <a:buNone/>
            </a:pPr>
            <a:r>
              <a:rPr lang="hu-HU" b="1" i="1" smtClean="0"/>
              <a:t>nélkül</a:t>
            </a:r>
            <a:r>
              <a:rPr lang="hu-HU" b="1" smtClean="0"/>
              <a:t> PP: </a:t>
            </a:r>
            <a:r>
              <a:rPr lang="hu-HU" smtClean="0"/>
              <a:t>low</a:t>
            </a:r>
            <a:r>
              <a:rPr lang="hu-HU" b="1" smtClean="0"/>
              <a:t> </a:t>
            </a:r>
            <a:r>
              <a:rPr lang="hu-HU" smtClean="0"/>
              <a:t>adverbial</a:t>
            </a:r>
            <a:r>
              <a:rPr lang="hu-HU" b="1" smtClean="0"/>
              <a:t> </a:t>
            </a:r>
            <a:r>
              <a:rPr lang="hu-HU" smtClean="0"/>
              <a:t>([-</a:t>
            </a:r>
            <a:r>
              <a:rPr lang="hu-HU"/>
              <a:t>instrumental</a:t>
            </a:r>
            <a:r>
              <a:rPr lang="hu-HU" smtClean="0"/>
              <a:t>]) with </a:t>
            </a:r>
            <a:r>
              <a:rPr lang="hu-HU" b="1" smtClean="0"/>
              <a:t>scope over </a:t>
            </a:r>
            <a:r>
              <a:rPr lang="hu-HU" b="1" smtClean="0"/>
              <a:t>the predicate phrase</a:t>
            </a:r>
            <a:r>
              <a:rPr lang="hu-HU" smtClean="0"/>
              <a:t>: </a:t>
            </a:r>
            <a:endParaRPr lang="hu-HU" smtClean="0"/>
          </a:p>
          <a:p>
            <a:pPr marL="0" indent="0">
              <a:buNone/>
            </a:pPr>
            <a:r>
              <a:rPr lang="hu-HU" smtClean="0"/>
              <a:t>(6)a</a:t>
            </a:r>
            <a:r>
              <a:rPr lang="hu-HU"/>
              <a:t>. 	</a:t>
            </a:r>
            <a:r>
              <a:rPr lang="hu-HU" b="1" i="1"/>
              <a:t>Segítség nélkül </a:t>
            </a:r>
            <a:r>
              <a:rPr lang="hu-HU" b="1" i="1" smtClean="0"/>
              <a:t>   </a:t>
            </a:r>
            <a:r>
              <a:rPr lang="hu-HU" i="1" smtClean="0"/>
              <a:t>nem oldhatjuk 	 meg </a:t>
            </a:r>
            <a:r>
              <a:rPr lang="hu-HU" i="1"/>
              <a:t>a  </a:t>
            </a:r>
            <a:r>
              <a:rPr lang="hu-HU" i="1" smtClean="0"/>
              <a:t>   feladatot</a:t>
            </a:r>
            <a:r>
              <a:rPr lang="hu-HU" smtClean="0"/>
              <a:t>.</a:t>
            </a:r>
          </a:p>
          <a:p>
            <a:pPr marL="0" indent="0">
              <a:buNone/>
            </a:pPr>
            <a:r>
              <a:rPr lang="hu-HU"/>
              <a:t>	</a:t>
            </a:r>
            <a:r>
              <a:rPr lang="hu-HU" smtClean="0"/>
              <a:t>help        without not   solve.POSS.1PL  PRT  the task.ACC</a:t>
            </a:r>
            <a:endParaRPr lang="hu-HU"/>
          </a:p>
          <a:p>
            <a:pPr marL="0" indent="0">
              <a:buNone/>
            </a:pPr>
            <a:r>
              <a:rPr lang="hu-HU" smtClean="0"/>
              <a:t>	'Its not possible for us to solve the task without any help.' </a:t>
            </a:r>
          </a:p>
          <a:p>
            <a:pPr marL="0" indent="0">
              <a:buNone/>
            </a:pPr>
            <a:r>
              <a:rPr lang="hu-HU" b="1" smtClean="0"/>
              <a:t>	NEG&gt;POSS&gt;</a:t>
            </a:r>
            <a:r>
              <a:rPr lang="hu-HU" b="1" i="1" smtClean="0"/>
              <a:t>without</a:t>
            </a:r>
            <a:r>
              <a:rPr lang="hu-HU" b="1" smtClean="0"/>
              <a:t> PP' </a:t>
            </a:r>
          </a:p>
          <a:p>
            <a:pPr marL="0" indent="0">
              <a:buNone/>
            </a:pPr>
            <a:r>
              <a:rPr lang="hu-HU" sz="800" smtClean="0"/>
              <a:t>    </a:t>
            </a:r>
            <a:endParaRPr lang="hu-HU" sz="80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hu-HU" b="1" i="1" smtClean="0"/>
              <a:t>híján </a:t>
            </a:r>
            <a:r>
              <a:rPr lang="hu-HU" b="1" smtClean="0"/>
              <a:t>PP: </a:t>
            </a:r>
            <a:r>
              <a:rPr lang="hu-HU"/>
              <a:t>high adverbial (of cause) with </a:t>
            </a:r>
            <a:r>
              <a:rPr lang="hu-HU" b="1"/>
              <a:t>scope over the proposition</a:t>
            </a:r>
            <a:r>
              <a:rPr lang="hu-HU" smtClean="0"/>
              <a:t>: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hu-HU" smtClean="0"/>
              <a:t>    </a:t>
            </a:r>
            <a:r>
              <a:rPr lang="hu-HU"/>
              <a:t>b. 	</a:t>
            </a:r>
            <a:r>
              <a:rPr lang="hu-HU" b="1" i="1"/>
              <a:t>Segítség híján  </a:t>
            </a:r>
            <a:r>
              <a:rPr lang="hu-HU" b="1" i="1" smtClean="0"/>
              <a:t>  </a:t>
            </a:r>
            <a:r>
              <a:rPr lang="hu-HU" i="1" smtClean="0"/>
              <a:t>nem oldhatjuk           meg </a:t>
            </a:r>
            <a:r>
              <a:rPr lang="hu-HU" i="1"/>
              <a:t>a </a:t>
            </a:r>
            <a:r>
              <a:rPr lang="hu-HU" i="1" smtClean="0"/>
              <a:t>    feladatot</a:t>
            </a:r>
            <a:r>
              <a:rPr lang="hu-HU"/>
              <a:t>.</a:t>
            </a:r>
          </a:p>
          <a:p>
            <a:pPr marL="0" indent="0">
              <a:buNone/>
            </a:pPr>
            <a:r>
              <a:rPr lang="hu-HU"/>
              <a:t>	</a:t>
            </a:r>
            <a:r>
              <a:rPr lang="hu-HU" smtClean="0"/>
              <a:t>help        lacking not   solve.POSS.1PL PRT  the task.ACC</a:t>
            </a:r>
            <a:endParaRPr lang="hu-HU"/>
          </a:p>
          <a:p>
            <a:pPr marL="0" indent="0">
              <a:buNone/>
            </a:pPr>
            <a:r>
              <a:rPr lang="hu-HU" smtClean="0"/>
              <a:t>           'For lack of help, we cannot solve the task.' </a:t>
            </a:r>
            <a:r>
              <a:rPr lang="hu-HU" b="1" i="1" smtClean="0"/>
              <a:t>híján</a:t>
            </a:r>
            <a:r>
              <a:rPr lang="hu-HU" b="1" smtClean="0"/>
              <a:t> PP&gt;NEG&gt;POSS</a:t>
            </a:r>
          </a:p>
          <a:p>
            <a:pPr marL="0" indent="0">
              <a:buNone/>
            </a:pPr>
            <a:endParaRPr lang="hu-HU" sz="800" smtClean="0"/>
          </a:p>
        </p:txBody>
      </p:sp>
    </p:spTree>
    <p:extLst>
      <p:ext uri="{BB962C8B-B14F-4D97-AF65-F5344CB8AC3E}">
        <p14:creationId xmlns:p14="http://schemas.microsoft.com/office/powerpoint/2010/main" val="3729315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53803" y="0"/>
            <a:ext cx="10506108" cy="754375"/>
          </a:xfrm>
        </p:spPr>
        <p:txBody>
          <a:bodyPr/>
          <a:lstStyle/>
          <a:p>
            <a:pPr algn="ctr"/>
            <a:r>
              <a:rPr lang="hu-HU" i="1" smtClean="0"/>
              <a:t>nélkül</a:t>
            </a:r>
            <a:r>
              <a:rPr lang="hu-HU" smtClean="0"/>
              <a:t> vs. </a:t>
            </a:r>
            <a:r>
              <a:rPr lang="hu-HU" i="1" smtClean="0"/>
              <a:t>híján</a:t>
            </a:r>
            <a:endParaRPr lang="hu-HU" i="1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53803" y="754375"/>
            <a:ext cx="11082867" cy="4878002"/>
          </a:xfrm>
        </p:spPr>
        <p:txBody>
          <a:bodyPr/>
          <a:lstStyle/>
          <a:p>
            <a:pPr marL="0" indent="0">
              <a:buNone/>
            </a:pPr>
            <a:r>
              <a:rPr lang="hu-HU" b="1" i="1"/>
              <a:t>nélkül</a:t>
            </a:r>
            <a:r>
              <a:rPr lang="hu-HU"/>
              <a:t>: generic interpretation possible</a:t>
            </a:r>
          </a:p>
          <a:p>
            <a:pPr marL="0" indent="0">
              <a:buNone/>
            </a:pPr>
            <a:r>
              <a:rPr lang="hu-HU" smtClean="0"/>
              <a:t>(7) 	</a:t>
            </a:r>
            <a:r>
              <a:rPr lang="hu-HU" b="1" i="1" smtClean="0"/>
              <a:t>Elmélyült jellemrajz nélkül    </a:t>
            </a:r>
            <a:r>
              <a:rPr lang="hu-HU" i="1" smtClean="0"/>
              <a:t>nincs igazi ember-ábrázolás</a:t>
            </a:r>
            <a:r>
              <a:rPr lang="hu-HU" smtClean="0"/>
              <a:t>. </a:t>
            </a:r>
            <a:endParaRPr lang="hu-HU"/>
          </a:p>
          <a:p>
            <a:pPr marL="0" indent="0">
              <a:buNone/>
            </a:pPr>
            <a:r>
              <a:rPr lang="hu-HU" smtClean="0"/>
              <a:t>	intense    profiling     without isn't  true  character-representation</a:t>
            </a:r>
          </a:p>
          <a:p>
            <a:pPr marL="0" indent="0">
              <a:buNone/>
            </a:pPr>
            <a:r>
              <a:rPr lang="hu-HU" smtClean="0"/>
              <a:t>	'Without intense profiling there is no true representation of the</a:t>
            </a:r>
          </a:p>
          <a:p>
            <a:pPr marL="0" indent="0">
              <a:buNone/>
            </a:pPr>
            <a:r>
              <a:rPr lang="hu-HU"/>
              <a:t>	</a:t>
            </a:r>
            <a:r>
              <a:rPr lang="hu-HU" smtClean="0"/>
              <a:t>human character.'	- </a:t>
            </a:r>
            <a:r>
              <a:rPr lang="hu-HU" b="1" smtClean="0"/>
              <a:t>generic</a:t>
            </a:r>
            <a:r>
              <a:rPr lang="hu-HU" smtClean="0"/>
              <a:t> statement</a:t>
            </a:r>
          </a:p>
          <a:p>
            <a:pPr marL="0" indent="0">
              <a:buNone/>
            </a:pPr>
            <a:endParaRPr lang="hu-HU" sz="800" smtClean="0"/>
          </a:p>
          <a:p>
            <a:pPr marL="0" indent="0">
              <a:buNone/>
            </a:pPr>
            <a:r>
              <a:rPr lang="hu-HU" b="1" i="1"/>
              <a:t>híján</a:t>
            </a:r>
            <a:r>
              <a:rPr lang="hu-HU" b="1"/>
              <a:t> PP</a:t>
            </a:r>
            <a:r>
              <a:rPr lang="hu-HU"/>
              <a:t>: </a:t>
            </a:r>
            <a:r>
              <a:rPr lang="hu-HU" smtClean="0"/>
              <a:t>small </a:t>
            </a:r>
            <a:r>
              <a:rPr lang="hu-HU"/>
              <a:t>clause accepted as a </a:t>
            </a:r>
            <a:r>
              <a:rPr lang="hu-HU" smtClean="0"/>
              <a:t>fact</a:t>
            </a:r>
            <a:r>
              <a:rPr lang="hu-HU" b="1" smtClean="0"/>
              <a:t>;</a:t>
            </a:r>
            <a:r>
              <a:rPr lang="hu-HU" smtClean="0"/>
              <a:t> </a:t>
            </a:r>
            <a:r>
              <a:rPr lang="hu-HU"/>
              <a:t>existential predication anchored to a situation </a:t>
            </a:r>
            <a:endParaRPr lang="hu-HU" smtClean="0"/>
          </a:p>
          <a:p>
            <a:pPr marL="0" indent="0">
              <a:buNone/>
            </a:pPr>
            <a:r>
              <a:rPr lang="hu-HU" smtClean="0"/>
              <a:t>(8)	</a:t>
            </a:r>
            <a:r>
              <a:rPr lang="hu-HU" b="1" i="1"/>
              <a:t>Elmélyült jellemrajz </a:t>
            </a:r>
            <a:r>
              <a:rPr lang="hu-HU" b="1" i="1" smtClean="0"/>
              <a:t>híján    </a:t>
            </a:r>
            <a:r>
              <a:rPr lang="hu-HU" i="1" smtClean="0"/>
              <a:t>nincs </a:t>
            </a:r>
            <a:r>
              <a:rPr lang="hu-HU" i="1"/>
              <a:t>igazi ember-ábrázolás</a:t>
            </a:r>
            <a:r>
              <a:rPr lang="hu-HU"/>
              <a:t>.</a:t>
            </a:r>
          </a:p>
          <a:p>
            <a:pPr marL="0" indent="0">
              <a:buNone/>
            </a:pPr>
            <a:r>
              <a:rPr lang="hu-HU"/>
              <a:t>	intense </a:t>
            </a:r>
            <a:r>
              <a:rPr lang="hu-HU" smtClean="0"/>
              <a:t>   profiling     lacking </a:t>
            </a:r>
            <a:r>
              <a:rPr lang="hu-HU"/>
              <a:t>no </a:t>
            </a:r>
            <a:r>
              <a:rPr lang="hu-HU" smtClean="0"/>
              <a:t>    true </a:t>
            </a:r>
            <a:r>
              <a:rPr lang="hu-HU"/>
              <a:t>character-representation</a:t>
            </a:r>
          </a:p>
          <a:p>
            <a:pPr marL="0" indent="0">
              <a:buNone/>
            </a:pPr>
            <a:r>
              <a:rPr lang="hu-HU"/>
              <a:t>	</a:t>
            </a:r>
            <a:r>
              <a:rPr lang="hu-HU" smtClean="0"/>
              <a:t>'There being no intense profiling, no </a:t>
            </a:r>
            <a:r>
              <a:rPr lang="hu-HU"/>
              <a:t>true representation of the</a:t>
            </a:r>
          </a:p>
          <a:p>
            <a:pPr marL="0" indent="0">
              <a:buNone/>
            </a:pPr>
            <a:r>
              <a:rPr lang="hu-HU"/>
              <a:t>	human </a:t>
            </a:r>
            <a:r>
              <a:rPr lang="hu-HU" smtClean="0"/>
              <a:t>character is attested.'</a:t>
            </a:r>
            <a:r>
              <a:rPr lang="hu-HU"/>
              <a:t>	</a:t>
            </a:r>
            <a:r>
              <a:rPr lang="hu-HU" smtClean="0"/>
              <a:t>- </a:t>
            </a:r>
            <a:r>
              <a:rPr lang="hu-HU" b="1" smtClean="0"/>
              <a:t>episodic</a:t>
            </a:r>
            <a:r>
              <a:rPr lang="hu-HU" smtClean="0"/>
              <a:t> statement</a:t>
            </a:r>
            <a:endParaRPr lang="hu-HU"/>
          </a:p>
          <a:p>
            <a:pPr marL="0" indent="0">
              <a:buNone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20320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smtClean="0"/>
              <a:t>Is </a:t>
            </a:r>
            <a:r>
              <a:rPr lang="hu-HU" i="1" smtClean="0"/>
              <a:t>híján</a:t>
            </a:r>
            <a:r>
              <a:rPr lang="hu-HU" smtClean="0"/>
              <a:t> a postposition?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89000" y="196109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hu-HU" smtClean="0"/>
              <a:t>i. Obsolete stem, non-transparent morphological structure:</a:t>
            </a:r>
          </a:p>
          <a:p>
            <a:pPr marL="0" indent="0">
              <a:buNone/>
            </a:pPr>
            <a:r>
              <a:rPr lang="hu-HU" smtClean="0"/>
              <a:t>	</a:t>
            </a:r>
            <a:r>
              <a:rPr lang="hu-HU" i="1" smtClean="0"/>
              <a:t>hij-a-n</a:t>
            </a:r>
          </a:p>
          <a:p>
            <a:pPr marL="0" indent="0">
              <a:buNone/>
            </a:pPr>
            <a:r>
              <a:rPr lang="hu-HU" smtClean="0"/>
              <a:t>	</a:t>
            </a:r>
            <a:r>
              <a:rPr lang="hu-HU" smtClean="0"/>
              <a:t>void-POSS-SUPERESS</a:t>
            </a:r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r>
              <a:rPr lang="hu-HU" smtClean="0"/>
              <a:t>ii</a:t>
            </a:r>
            <a:r>
              <a:rPr lang="hu-HU" smtClean="0"/>
              <a:t>. A single NP complement adjacent to the P:</a:t>
            </a:r>
          </a:p>
          <a:p>
            <a:pPr marL="0" indent="0">
              <a:buNone/>
            </a:pPr>
            <a:r>
              <a:rPr lang="hu-HU" smtClean="0"/>
              <a:t>(</a:t>
            </a:r>
            <a:r>
              <a:rPr lang="hu-HU" smtClean="0"/>
              <a:t>9)</a:t>
            </a:r>
            <a:r>
              <a:rPr lang="hu-HU"/>
              <a:t>	</a:t>
            </a:r>
            <a:r>
              <a:rPr lang="hu-HU" i="1" smtClean="0"/>
              <a:t>(</a:t>
            </a:r>
            <a:r>
              <a:rPr lang="hu-HU" i="1"/>
              <a:t>lényegében) eredmény (*lényegében)</a:t>
            </a:r>
            <a:r>
              <a:rPr lang="hu-HU"/>
              <a:t> </a:t>
            </a:r>
            <a:r>
              <a:rPr lang="hu-HU" b="1" i="1" smtClean="0"/>
              <a:t>híján</a:t>
            </a:r>
          </a:p>
          <a:p>
            <a:pPr marL="0" indent="0">
              <a:buNone/>
            </a:pPr>
            <a:r>
              <a:rPr lang="hu-HU"/>
              <a:t>	basically 	 result 	basically </a:t>
            </a:r>
            <a:r>
              <a:rPr lang="hu-HU" smtClean="0"/>
              <a:t>       for_lack_of</a:t>
            </a:r>
            <a:endParaRPr lang="hu-HU" b="1" i="1"/>
          </a:p>
        </p:txBody>
      </p:sp>
    </p:spTree>
    <p:extLst>
      <p:ext uri="{BB962C8B-B14F-4D97-AF65-F5344CB8AC3E}">
        <p14:creationId xmlns:p14="http://schemas.microsoft.com/office/powerpoint/2010/main" val="3572242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2550" y="0"/>
            <a:ext cx="11938473" cy="974221"/>
          </a:xfrm>
        </p:spPr>
        <p:txBody>
          <a:bodyPr/>
          <a:lstStyle/>
          <a:p>
            <a:r>
              <a:rPr lang="hu-HU" smtClean="0"/>
              <a:t>                   2 </a:t>
            </a:r>
            <a:r>
              <a:rPr lang="hu-HU" smtClean="0"/>
              <a:t>types of Hungarian Ps</a:t>
            </a:r>
            <a:r>
              <a:rPr lang="hu-HU" smtClean="0"/>
              <a:t>: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96473" y="974221"/>
            <a:ext cx="11142785" cy="4351338"/>
          </a:xfrm>
        </p:spPr>
        <p:txBody>
          <a:bodyPr/>
          <a:lstStyle/>
          <a:p>
            <a:pPr marL="0" indent="0">
              <a:buNone/>
            </a:pPr>
            <a:r>
              <a:rPr lang="hu-HU"/>
              <a:t>	 </a:t>
            </a:r>
            <a:r>
              <a:rPr lang="hu-HU" smtClean="0"/>
              <a:t>      </a:t>
            </a:r>
            <a:r>
              <a:rPr lang="hu-HU" b="1" smtClean="0"/>
              <a:t>Case-like</a:t>
            </a:r>
            <a:r>
              <a:rPr lang="hu-HU" smtClean="0"/>
              <a:t>: 				     </a:t>
            </a:r>
            <a:r>
              <a:rPr lang="hu-HU" b="1" smtClean="0"/>
              <a:t>Case-assigning</a:t>
            </a:r>
            <a:r>
              <a:rPr lang="hu-HU" smtClean="0"/>
              <a:t>:</a:t>
            </a:r>
          </a:p>
          <a:p>
            <a:pPr marL="0" indent="0">
              <a:buNone/>
            </a:pPr>
            <a:r>
              <a:rPr lang="hu-HU" smtClean="0"/>
              <a:t>-case:	      </a:t>
            </a:r>
            <a:r>
              <a:rPr lang="hu-HU" i="1" smtClean="0"/>
              <a:t>Feri után				</a:t>
            </a:r>
            <a:r>
              <a:rPr lang="hu-HU" smtClean="0"/>
              <a:t>+case:</a:t>
            </a:r>
            <a:r>
              <a:rPr lang="hu-HU" i="1" smtClean="0"/>
              <a:t>	     Feri-vel    együtt</a:t>
            </a:r>
          </a:p>
          <a:p>
            <a:pPr marL="0" indent="0">
              <a:buNone/>
            </a:pPr>
            <a:r>
              <a:rPr lang="hu-HU" smtClean="0"/>
              <a:t>	      Feri after					     Feri-INST </a:t>
            </a:r>
            <a:r>
              <a:rPr lang="hu-HU" smtClean="0"/>
              <a:t>together</a:t>
            </a:r>
          </a:p>
          <a:p>
            <a:pPr marL="0" indent="0">
              <a:buNone/>
            </a:pPr>
            <a:r>
              <a:rPr lang="hu-HU"/>
              <a:t>	 </a:t>
            </a:r>
            <a:r>
              <a:rPr lang="hu-HU" smtClean="0"/>
              <a:t>     'after Feri'				     'together with Feri'</a:t>
            </a:r>
            <a:endParaRPr lang="hu-HU" smtClean="0"/>
          </a:p>
          <a:p>
            <a:pPr marL="0" indent="0">
              <a:buNone/>
            </a:pPr>
            <a:endParaRPr lang="hu-HU" sz="800" smtClean="0"/>
          </a:p>
          <a:p>
            <a:pPr marL="0" indent="0">
              <a:buNone/>
            </a:pPr>
            <a:r>
              <a:rPr lang="hu-HU" smtClean="0"/>
              <a:t>+agr.:        </a:t>
            </a:r>
            <a:r>
              <a:rPr lang="hu-HU" i="1" smtClean="0"/>
              <a:t>(én) után-</a:t>
            </a:r>
            <a:r>
              <a:rPr lang="hu-HU" b="1" i="1" smtClean="0"/>
              <a:t>am</a:t>
            </a:r>
            <a:r>
              <a:rPr lang="hu-HU" i="1" smtClean="0"/>
              <a:t>		</a:t>
            </a:r>
            <a:r>
              <a:rPr lang="hu-HU"/>
              <a:t> </a:t>
            </a:r>
            <a:r>
              <a:rPr lang="hu-HU" smtClean="0"/>
              <a:t>	- </a:t>
            </a:r>
            <a:r>
              <a:rPr lang="hu-HU"/>
              <a:t>agr.: </a:t>
            </a:r>
            <a:r>
              <a:rPr lang="hu-HU" i="1" smtClean="0"/>
              <a:t>	     (én) vel-em      együtt</a:t>
            </a:r>
          </a:p>
          <a:p>
            <a:pPr marL="0" indent="0">
              <a:buNone/>
            </a:pPr>
            <a:r>
              <a:rPr lang="hu-HU" smtClean="0"/>
              <a:t>	      I       after-1SG				     I       INST-1SG together</a:t>
            </a:r>
          </a:p>
          <a:p>
            <a:pPr marL="0" indent="0">
              <a:buNone/>
            </a:pPr>
            <a:r>
              <a:rPr lang="hu-HU" smtClean="0"/>
              <a:t>	      'after me'				     'together </a:t>
            </a:r>
            <a:r>
              <a:rPr lang="hu-HU"/>
              <a:t>with me</a:t>
            </a:r>
            <a:r>
              <a:rPr lang="hu-HU" smtClean="0"/>
              <a:t>'</a:t>
            </a:r>
          </a:p>
          <a:p>
            <a:pPr marL="0" indent="0">
              <a:buNone/>
            </a:pPr>
            <a:endParaRPr lang="hu-HU" sz="800"/>
          </a:p>
          <a:p>
            <a:pPr marL="0" indent="0">
              <a:buNone/>
            </a:pPr>
            <a:r>
              <a:rPr lang="hu-HU" smtClean="0"/>
              <a:t>+doubl.:   </a:t>
            </a:r>
            <a:r>
              <a:rPr lang="hu-HU" i="1" smtClean="0"/>
              <a:t>ez    </a:t>
            </a:r>
            <a:r>
              <a:rPr lang="hu-HU" b="1" i="1" smtClean="0"/>
              <a:t>után</a:t>
            </a:r>
            <a:r>
              <a:rPr lang="hu-HU" i="1" smtClean="0"/>
              <a:t> a nap    </a:t>
            </a:r>
            <a:r>
              <a:rPr lang="hu-HU" b="1" i="1" smtClean="0"/>
              <a:t>után</a:t>
            </a:r>
            <a:r>
              <a:rPr lang="hu-HU" i="1" smtClean="0"/>
              <a:t>	</a:t>
            </a:r>
            <a:r>
              <a:rPr lang="hu-HU"/>
              <a:t> </a:t>
            </a:r>
            <a:r>
              <a:rPr lang="hu-HU" smtClean="0"/>
              <a:t>-doubl.: </a:t>
            </a:r>
            <a:r>
              <a:rPr lang="hu-HU" i="1" smtClean="0"/>
              <a:t>ev-vel      a </a:t>
            </a:r>
            <a:r>
              <a:rPr lang="hu-HU" i="1"/>
              <a:t>fiú-val</a:t>
            </a:r>
            <a:endParaRPr lang="hu-HU" i="1" smtClean="0"/>
          </a:p>
          <a:p>
            <a:pPr marL="0" indent="0">
              <a:buNone/>
            </a:pPr>
            <a:r>
              <a:rPr lang="hu-HU" smtClean="0"/>
              <a:t>	      this after the day after		     this-INST </a:t>
            </a:r>
            <a:r>
              <a:rPr lang="hu-HU"/>
              <a:t>the </a:t>
            </a:r>
            <a:r>
              <a:rPr lang="hu-HU" smtClean="0"/>
              <a:t>boy-INST</a:t>
            </a:r>
          </a:p>
          <a:p>
            <a:pPr marL="0" indent="0">
              <a:buNone/>
            </a:pPr>
            <a:r>
              <a:rPr lang="hu-HU" smtClean="0"/>
              <a:t>	      'after this day'				    'together with this boy	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13303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98021" y="-205100"/>
            <a:ext cx="10515600" cy="1325563"/>
          </a:xfrm>
        </p:spPr>
        <p:txBody>
          <a:bodyPr/>
          <a:lstStyle/>
          <a:p>
            <a:pPr algn="ctr"/>
            <a:r>
              <a:rPr lang="hu-HU" smtClean="0"/>
              <a:t>Is </a:t>
            </a:r>
            <a:r>
              <a:rPr lang="hu-HU" i="1" smtClean="0"/>
              <a:t>híján</a:t>
            </a:r>
            <a:r>
              <a:rPr lang="hu-HU" smtClean="0"/>
              <a:t> a case-like postposition?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13267" y="1180284"/>
            <a:ext cx="11878733" cy="5532436"/>
          </a:xfrm>
        </p:spPr>
        <p:txBody>
          <a:bodyPr/>
          <a:lstStyle/>
          <a:p>
            <a:pPr marL="0" indent="0">
              <a:buNone/>
            </a:pPr>
            <a:r>
              <a:rPr lang="hu-HU" smtClean="0"/>
              <a:t>				</a:t>
            </a:r>
            <a:r>
              <a:rPr lang="hu-HU" u="sng" smtClean="0"/>
              <a:t>Case-like P</a:t>
            </a:r>
            <a:r>
              <a:rPr lang="hu-HU" smtClean="0"/>
              <a:t>:				</a:t>
            </a:r>
          </a:p>
          <a:p>
            <a:pPr marL="0" indent="0">
              <a:buNone/>
            </a:pPr>
            <a:r>
              <a:rPr lang="hu-HU" smtClean="0"/>
              <a:t>- case on NP:		</a:t>
            </a:r>
            <a:r>
              <a:rPr lang="hu-HU" i="1" smtClean="0"/>
              <a:t>Péter után			pénz 	   híján</a:t>
            </a:r>
          </a:p>
          <a:p>
            <a:pPr marL="0" indent="0">
              <a:buNone/>
            </a:pPr>
            <a:r>
              <a:rPr lang="hu-HU"/>
              <a:t>	</a:t>
            </a:r>
            <a:r>
              <a:rPr lang="hu-HU" smtClean="0"/>
              <a:t>			Peter after			money for_lack_of</a:t>
            </a:r>
          </a:p>
          <a:p>
            <a:pPr marL="0" indent="0">
              <a:buNone/>
            </a:pPr>
            <a:endParaRPr lang="hu-HU" sz="800" smtClean="0"/>
          </a:p>
          <a:p>
            <a:pPr marL="0" indent="0">
              <a:buNone/>
            </a:pPr>
            <a:r>
              <a:rPr lang="hu-HU" smtClean="0"/>
              <a:t>+ agreement on P:    	</a:t>
            </a:r>
            <a:r>
              <a:rPr lang="hu-HU" i="1" smtClean="0"/>
              <a:t>(én) után-am		*(</a:t>
            </a:r>
            <a:r>
              <a:rPr lang="hu-HU" i="1"/>
              <a:t>én</a:t>
            </a:r>
            <a:r>
              <a:rPr lang="hu-HU" i="1" smtClean="0"/>
              <a:t>) híján-am  </a:t>
            </a:r>
          </a:p>
          <a:p>
            <a:pPr marL="0" indent="0">
              <a:buNone/>
            </a:pPr>
            <a:r>
              <a:rPr lang="hu-HU" smtClean="0"/>
              <a:t>				I       after-1</a:t>
            </a:r>
            <a:r>
              <a:rPr lang="hu-HU" cap="small" smtClean="0"/>
              <a:t>sg</a:t>
            </a:r>
            <a:r>
              <a:rPr lang="hu-HU" smtClean="0"/>
              <a:t>                       I       for_lack_of-1</a:t>
            </a:r>
            <a:r>
              <a:rPr lang="hu-HU" cap="small" smtClean="0"/>
              <a:t>sg</a:t>
            </a:r>
            <a:endParaRPr lang="hu-HU" cap="small"/>
          </a:p>
          <a:p>
            <a:pPr marL="0" indent="0">
              <a:buNone/>
            </a:pPr>
            <a:r>
              <a:rPr lang="hu-HU" smtClean="0"/>
              <a:t>				'after me'			'for lack of me'</a:t>
            </a:r>
          </a:p>
          <a:p>
            <a:pPr marL="0" indent="0">
              <a:buNone/>
            </a:pPr>
            <a:endParaRPr lang="hu-HU" sz="900" smtClean="0"/>
          </a:p>
          <a:p>
            <a:pPr marL="0" indent="0">
              <a:buNone/>
            </a:pPr>
            <a:r>
              <a:rPr lang="hu-HU" smtClean="0"/>
              <a:t>+doubling on Dem:	</a:t>
            </a:r>
            <a:r>
              <a:rPr lang="hu-HU" i="1" smtClean="0"/>
              <a:t>ez után a fiú után		*</a:t>
            </a:r>
            <a:r>
              <a:rPr lang="hu-HU" i="1"/>
              <a:t>e</a:t>
            </a:r>
            <a:r>
              <a:rPr lang="hu-HU" i="1" smtClean="0"/>
              <a:t>   híján </a:t>
            </a:r>
            <a:r>
              <a:rPr lang="hu-HU" i="1"/>
              <a:t>a </a:t>
            </a:r>
            <a:r>
              <a:rPr lang="hu-HU" i="1" smtClean="0"/>
              <a:t>   fiú    híján</a:t>
            </a:r>
          </a:p>
          <a:p>
            <a:pPr marL="0" indent="0">
              <a:buNone/>
            </a:pPr>
            <a:r>
              <a:rPr lang="hu-HU"/>
              <a:t>	</a:t>
            </a:r>
            <a:r>
              <a:rPr lang="hu-HU" smtClean="0"/>
              <a:t>			this after the boy after 	this after the boy for_lack_of</a:t>
            </a:r>
          </a:p>
          <a:p>
            <a:pPr marL="0" indent="0">
              <a:buNone/>
            </a:pPr>
            <a:r>
              <a:rPr lang="hu-HU" smtClean="0"/>
              <a:t>				'after this boy'       		'for lack of this boy'</a:t>
            </a:r>
          </a:p>
        </p:txBody>
      </p:sp>
    </p:spTree>
    <p:extLst>
      <p:ext uri="{BB962C8B-B14F-4D97-AF65-F5344CB8AC3E}">
        <p14:creationId xmlns:p14="http://schemas.microsoft.com/office/powerpoint/2010/main" val="1664870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68792"/>
            <a:ext cx="10515600" cy="1325563"/>
          </a:xfrm>
        </p:spPr>
        <p:txBody>
          <a:bodyPr/>
          <a:lstStyle/>
          <a:p>
            <a:r>
              <a:rPr lang="hu-HU" i="1" smtClean="0"/>
              <a:t>Híján</a:t>
            </a:r>
            <a:r>
              <a:rPr lang="hu-HU" smtClean="0"/>
              <a:t> is a case-like P with a Definiteness Effect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309159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hu-HU" smtClean="0"/>
              <a:t>No agreeing form: </a:t>
            </a:r>
          </a:p>
          <a:p>
            <a:pPr marL="0" indent="0">
              <a:buNone/>
            </a:pPr>
            <a:r>
              <a:rPr lang="hu-HU"/>
              <a:t>	</a:t>
            </a:r>
            <a:r>
              <a:rPr lang="hu-HU" smtClean="0"/>
              <a:t>	because no pronominal complement</a:t>
            </a:r>
          </a:p>
          <a:p>
            <a:pPr marL="0" indent="0">
              <a:buNone/>
            </a:pPr>
            <a:endParaRPr lang="hu-HU" smtClean="0"/>
          </a:p>
          <a:p>
            <a:pPr marL="0" indent="0">
              <a:buNone/>
            </a:pPr>
            <a:r>
              <a:rPr lang="hu-HU" smtClean="0"/>
              <a:t>No doubling on the demonstrative: </a:t>
            </a:r>
          </a:p>
          <a:p>
            <a:pPr marL="0" indent="0">
              <a:buNone/>
            </a:pPr>
            <a:r>
              <a:rPr lang="hu-HU"/>
              <a:t>	</a:t>
            </a:r>
            <a:r>
              <a:rPr lang="hu-HU" smtClean="0"/>
              <a:t>	because no DP complement </a:t>
            </a:r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r>
              <a:rPr lang="hu-HU" smtClean="0"/>
              <a:t>Why? 	Because </a:t>
            </a:r>
            <a:r>
              <a:rPr lang="hu-HU" i="1" smtClean="0"/>
              <a:t>híj</a:t>
            </a:r>
            <a:r>
              <a:rPr lang="hu-HU" smtClean="0"/>
              <a:t> is the existential predicate of a </a:t>
            </a:r>
            <a:r>
              <a:rPr lang="hu-HU" smtClean="0"/>
              <a:t>small clause </a:t>
            </a:r>
            <a:r>
              <a:rPr lang="hu-HU" smtClean="0"/>
              <a:t>(</a:t>
            </a:r>
            <a:r>
              <a:rPr lang="hu-HU" smtClean="0"/>
              <a:t>cf. Den Dikken </a:t>
            </a:r>
            <a:r>
              <a:rPr lang="hu-HU" smtClean="0"/>
              <a:t>&amp; Dékány </a:t>
            </a:r>
            <a:r>
              <a:rPr lang="hu-HU" smtClean="0"/>
              <a:t>2018</a:t>
            </a:r>
            <a:r>
              <a:rPr lang="hu-HU" smtClean="0"/>
              <a:t>)</a:t>
            </a:r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2474579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148105"/>
            <a:ext cx="10515600" cy="1325563"/>
          </a:xfrm>
        </p:spPr>
        <p:txBody>
          <a:bodyPr/>
          <a:lstStyle/>
          <a:p>
            <a:pPr algn="ctr"/>
            <a:r>
              <a:rPr lang="hu-HU" smtClean="0"/>
              <a:t>The structure of </a:t>
            </a:r>
            <a:r>
              <a:rPr lang="hu-HU" i="1" smtClean="0"/>
              <a:t>híján</a:t>
            </a:r>
            <a:r>
              <a:rPr lang="hu-HU" smtClean="0"/>
              <a:t> </a:t>
            </a:r>
            <a:r>
              <a:rPr lang="hu-HU" smtClean="0"/>
              <a:t>PPs: a small clause complement with an existential predicate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264777"/>
            <a:ext cx="11074637" cy="4289506"/>
          </a:xfrm>
        </p:spPr>
        <p:txBody>
          <a:bodyPr>
            <a:normAutofit/>
          </a:bodyPr>
          <a:lstStyle/>
          <a:p>
            <a:pPr marL="0" lvl="7" indent="0">
              <a:spcBef>
                <a:spcPts val="0"/>
              </a:spcBef>
              <a:buNone/>
            </a:pPr>
            <a:endParaRPr lang="hu-HU" sz="2800" smtClean="0"/>
          </a:p>
          <a:p>
            <a:pPr marL="0" lvl="7" indent="0">
              <a:spcBef>
                <a:spcPts val="0"/>
              </a:spcBef>
              <a:buNone/>
            </a:pPr>
            <a:r>
              <a:rPr lang="hu-HU" sz="2800" smtClean="0"/>
              <a:t>(10)</a:t>
            </a:r>
            <a:r>
              <a:rPr lang="hu-HU" sz="2800" smtClean="0"/>
              <a:t>				         PP</a:t>
            </a:r>
          </a:p>
          <a:p>
            <a:pPr marL="0" lvl="7" indent="0">
              <a:spcBef>
                <a:spcPts val="0"/>
              </a:spcBef>
              <a:buNone/>
            </a:pPr>
            <a:endParaRPr lang="hu-HU" sz="2800" smtClean="0"/>
          </a:p>
          <a:p>
            <a:pPr marL="0" lvl="7" indent="0">
              <a:spcBef>
                <a:spcPts val="0"/>
              </a:spcBef>
              <a:buNone/>
            </a:pPr>
            <a:r>
              <a:rPr lang="hu-HU" sz="2800" smtClean="0"/>
              <a:t>		    PossP				P</a:t>
            </a:r>
          </a:p>
          <a:p>
            <a:pPr marL="0" lvl="7" indent="0">
              <a:spcBef>
                <a:spcPts val="0"/>
              </a:spcBef>
              <a:buNone/>
            </a:pPr>
            <a:endParaRPr lang="hu-HU" sz="2800"/>
          </a:p>
          <a:p>
            <a:pPr marL="0" lvl="7" indent="0">
              <a:spcBef>
                <a:spcPts val="0"/>
              </a:spcBef>
              <a:buNone/>
            </a:pPr>
            <a:r>
              <a:rPr lang="hu-HU" sz="2800" smtClean="0"/>
              <a:t>	NP			Poss'</a:t>
            </a:r>
          </a:p>
          <a:p>
            <a:pPr marL="0" lvl="7" indent="0">
              <a:spcBef>
                <a:spcPts val="0"/>
              </a:spcBef>
              <a:buNone/>
            </a:pPr>
            <a:endParaRPr lang="hu-HU" sz="2800"/>
          </a:p>
          <a:p>
            <a:pPr marL="0" lvl="7" indent="0">
              <a:spcBef>
                <a:spcPts val="0"/>
              </a:spcBef>
              <a:buNone/>
            </a:pPr>
            <a:r>
              <a:rPr lang="hu-HU" sz="2800" smtClean="0"/>
              <a:t>			NP		Poss</a:t>
            </a:r>
          </a:p>
          <a:p>
            <a:pPr marL="0" lvl="7" indent="0">
              <a:spcBef>
                <a:spcPts val="0"/>
              </a:spcBef>
              <a:buNone/>
            </a:pPr>
            <a:endParaRPr lang="hu-HU" sz="2800"/>
          </a:p>
          <a:p>
            <a:pPr marL="0" lvl="7" indent="0">
              <a:spcBef>
                <a:spcPts val="0"/>
              </a:spcBef>
              <a:buNone/>
            </a:pPr>
            <a:r>
              <a:rPr lang="hu-HU" sz="2800" smtClean="0"/>
              <a:t> </a:t>
            </a:r>
            <a:r>
              <a:rPr lang="hu-HU" sz="2800" i="1" smtClean="0"/>
              <a:t>tapasztalat           </a:t>
            </a:r>
            <a:r>
              <a:rPr lang="hu-HU" sz="2800" i="1" smtClean="0"/>
              <a:t>  híj                     -a</a:t>
            </a:r>
            <a:r>
              <a:rPr lang="hu-HU" sz="2800" i="1" smtClean="0"/>
              <a:t>		-</a:t>
            </a:r>
            <a:r>
              <a:rPr lang="hu-HU" sz="2800" i="1" smtClean="0"/>
              <a:t>n</a:t>
            </a:r>
            <a:endParaRPr lang="hu-HU" sz="2800" smtClean="0"/>
          </a:p>
          <a:p>
            <a:pPr marL="0" lvl="7" indent="0">
              <a:spcBef>
                <a:spcPts val="0"/>
              </a:spcBef>
              <a:buNone/>
            </a:pPr>
            <a:r>
              <a:rPr lang="hu-HU" sz="2800" smtClean="0"/>
              <a:t> experience 		lack		    of	       </a:t>
            </a:r>
            <a:r>
              <a:rPr lang="hu-HU" sz="2800" cap="small" smtClean="0"/>
              <a:t>superess </a:t>
            </a:r>
          </a:p>
          <a:p>
            <a:pPr marL="0" lvl="7" indent="0">
              <a:spcBef>
                <a:spcPts val="0"/>
              </a:spcBef>
              <a:buNone/>
            </a:pPr>
            <a:r>
              <a:rPr lang="hu-HU" sz="2800" cap="small"/>
              <a:t> </a:t>
            </a:r>
            <a:r>
              <a:rPr lang="hu-HU" sz="2800" smtClean="0"/>
              <a:t>'for lack of </a:t>
            </a:r>
            <a:r>
              <a:rPr lang="hu-HU" sz="2800"/>
              <a:t>experience</a:t>
            </a:r>
            <a:r>
              <a:rPr lang="hu-HU" sz="2800" smtClean="0"/>
              <a:t>'</a:t>
            </a:r>
          </a:p>
          <a:p>
            <a:pPr marL="0" lvl="7" indent="0">
              <a:spcBef>
                <a:spcPts val="0"/>
              </a:spcBef>
              <a:buNone/>
            </a:pPr>
            <a:r>
              <a:rPr lang="hu-HU" sz="2800" smtClean="0"/>
              <a:t>Morphological incorporation: tapasztalat [[híj-á]n]</a:t>
            </a:r>
            <a:endParaRPr lang="hu-HU" sz="2800" smtClean="0"/>
          </a:p>
        </p:txBody>
      </p:sp>
      <p:cxnSp>
        <p:nvCxnSpPr>
          <p:cNvPr id="16" name="Egyenes összekötő 15"/>
          <p:cNvCxnSpPr/>
          <p:nvPr/>
        </p:nvCxnSpPr>
        <p:spPr>
          <a:xfrm flipH="1">
            <a:off x="3589233" y="2016807"/>
            <a:ext cx="1888621" cy="4785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gyenes összekötő 17"/>
          <p:cNvCxnSpPr/>
          <p:nvPr/>
        </p:nvCxnSpPr>
        <p:spPr>
          <a:xfrm>
            <a:off x="5397024" y="2016807"/>
            <a:ext cx="1956987" cy="4785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gyenes összekötő 21"/>
          <p:cNvCxnSpPr/>
          <p:nvPr/>
        </p:nvCxnSpPr>
        <p:spPr>
          <a:xfrm flipH="1">
            <a:off x="2213361" y="2815840"/>
            <a:ext cx="1375872" cy="4700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gyenes összekötő 23"/>
          <p:cNvCxnSpPr/>
          <p:nvPr/>
        </p:nvCxnSpPr>
        <p:spPr>
          <a:xfrm>
            <a:off x="3597778" y="2854054"/>
            <a:ext cx="1384419" cy="5127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gyenes összekötő 25"/>
          <p:cNvCxnSpPr/>
          <p:nvPr/>
        </p:nvCxnSpPr>
        <p:spPr>
          <a:xfrm flipH="1">
            <a:off x="3906140" y="3601120"/>
            <a:ext cx="1067512" cy="4237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gyenes összekötő 27"/>
          <p:cNvCxnSpPr/>
          <p:nvPr/>
        </p:nvCxnSpPr>
        <p:spPr>
          <a:xfrm>
            <a:off x="4965463" y="3601120"/>
            <a:ext cx="1034041" cy="4785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gyenes összekötő 29"/>
          <p:cNvCxnSpPr/>
          <p:nvPr/>
        </p:nvCxnSpPr>
        <p:spPr>
          <a:xfrm flipH="1">
            <a:off x="1965533" y="3537960"/>
            <a:ext cx="42729" cy="12220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gyenes összekötő 32"/>
          <p:cNvCxnSpPr/>
          <p:nvPr/>
        </p:nvCxnSpPr>
        <p:spPr>
          <a:xfrm flipH="1">
            <a:off x="3897594" y="4354081"/>
            <a:ext cx="8546" cy="4871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gyenes összekötő 34"/>
          <p:cNvCxnSpPr/>
          <p:nvPr/>
        </p:nvCxnSpPr>
        <p:spPr>
          <a:xfrm>
            <a:off x="5999504" y="4272896"/>
            <a:ext cx="0" cy="4871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gyenes összekötő 36"/>
          <p:cNvCxnSpPr/>
          <p:nvPr/>
        </p:nvCxnSpPr>
        <p:spPr>
          <a:xfrm>
            <a:off x="7434841" y="2764564"/>
            <a:ext cx="0" cy="2076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1991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29654" y="202754"/>
            <a:ext cx="10515600" cy="1325563"/>
          </a:xfrm>
        </p:spPr>
        <p:txBody>
          <a:bodyPr/>
          <a:lstStyle/>
          <a:p>
            <a:pPr algn="ctr"/>
            <a:r>
              <a:rPr lang="hu-HU" smtClean="0"/>
              <a:t>What is the definiteness effect (DE)?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44195" y="1338515"/>
            <a:ext cx="11083183" cy="4351338"/>
          </a:xfrm>
        </p:spPr>
        <p:txBody>
          <a:bodyPr/>
          <a:lstStyle/>
          <a:p>
            <a:pPr marL="0" indent="0">
              <a:buNone/>
            </a:pPr>
            <a:r>
              <a:rPr lang="hu-HU"/>
              <a:t>Milsark (1974; </a:t>
            </a:r>
            <a:r>
              <a:rPr lang="hu-HU" smtClean="0"/>
              <a:t>1977:</a:t>
            </a:r>
          </a:p>
          <a:p>
            <a:pPr marL="0" indent="0">
              <a:buNone/>
            </a:pPr>
            <a:r>
              <a:rPr lang="en-US" smtClean="0"/>
              <a:t>(</a:t>
            </a:r>
            <a:r>
              <a:rPr lang="hu-HU" smtClean="0"/>
              <a:t>11</a:t>
            </a:r>
            <a:r>
              <a:rPr lang="en-US" smtClean="0"/>
              <a:t>)a</a:t>
            </a:r>
            <a:r>
              <a:rPr lang="en-US"/>
              <a:t>. </a:t>
            </a:r>
            <a:r>
              <a:rPr lang="en-US" b="1">
                <a:solidFill>
                  <a:srgbClr val="FF0000"/>
                </a:solidFill>
              </a:rPr>
              <a:t>There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 b="1">
                <a:solidFill>
                  <a:srgbClr val="FF0000"/>
                </a:solidFill>
              </a:rPr>
              <a:t>is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/>
              <a:t>a picture</a:t>
            </a:r>
            <a:r>
              <a:rPr lang="en-US" smtClean="0"/>
              <a:t>/</a:t>
            </a:r>
            <a:r>
              <a:rPr lang="hu-HU" smtClean="0"/>
              <a:t> </a:t>
            </a:r>
            <a:r>
              <a:rPr lang="en-US" b="1" smtClean="0">
                <a:solidFill>
                  <a:srgbClr val="FF0000"/>
                </a:solidFill>
              </a:rPr>
              <a:t>there </a:t>
            </a:r>
            <a:r>
              <a:rPr lang="en-US" b="1">
                <a:solidFill>
                  <a:srgbClr val="FF0000"/>
                </a:solidFill>
              </a:rPr>
              <a:t>are </a:t>
            </a:r>
            <a:r>
              <a:rPr lang="en-US"/>
              <a:t>some/two pictures on the wall. </a:t>
            </a:r>
          </a:p>
          <a:p>
            <a:pPr marL="0" indent="0">
              <a:buNone/>
            </a:pPr>
            <a:r>
              <a:rPr lang="hu-HU" smtClean="0"/>
              <a:t>       </a:t>
            </a:r>
            <a:r>
              <a:rPr lang="en-US" smtClean="0"/>
              <a:t>b</a:t>
            </a:r>
            <a:r>
              <a:rPr lang="en-US"/>
              <a:t>. </a:t>
            </a:r>
            <a:r>
              <a:rPr lang="en-US" b="1">
                <a:solidFill>
                  <a:srgbClr val="FF0000"/>
                </a:solidFill>
              </a:rPr>
              <a:t>There is</a:t>
            </a:r>
            <a:r>
              <a:rPr lang="en-US"/>
              <a:t> *the picture/*every picture/*Mary's picture on the wall. </a:t>
            </a:r>
            <a:endParaRPr lang="hu-HU" smtClean="0"/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r>
              <a:rPr lang="hu-HU" smtClean="0"/>
              <a:t>Barwise &amp; Cooper (1981):</a:t>
            </a:r>
          </a:p>
          <a:p>
            <a:pPr marL="0" indent="0">
              <a:buNone/>
            </a:pPr>
            <a:r>
              <a:rPr lang="en-US" i="1"/>
              <a:t>there is </a:t>
            </a:r>
            <a:r>
              <a:rPr lang="hu-HU" smtClean="0"/>
              <a:t>is</a:t>
            </a:r>
            <a:r>
              <a:rPr lang="hu-HU" i="1" smtClean="0"/>
              <a:t> </a:t>
            </a:r>
            <a:r>
              <a:rPr lang="en-US" smtClean="0"/>
              <a:t>a </a:t>
            </a:r>
            <a:r>
              <a:rPr lang="en-US"/>
              <a:t>logical predicate of existence, predicating the existence of its subject. </a:t>
            </a:r>
            <a:endParaRPr lang="hu-HU" smtClean="0"/>
          </a:p>
          <a:p>
            <a:pPr marL="0" indent="0">
              <a:buNone/>
            </a:pPr>
            <a:r>
              <a:rPr lang="hu-HU" smtClean="0"/>
              <a:t>P</a:t>
            </a:r>
            <a:r>
              <a:rPr lang="en-US" smtClean="0"/>
              <a:t>redicating </a:t>
            </a:r>
            <a:r>
              <a:rPr lang="en-US"/>
              <a:t>the existence of an individual </a:t>
            </a:r>
            <a:r>
              <a:rPr lang="hu-HU" smtClean="0"/>
              <a:t>that is </a:t>
            </a:r>
            <a:r>
              <a:rPr lang="en-US" smtClean="0"/>
              <a:t>presupposed </a:t>
            </a:r>
            <a:r>
              <a:rPr lang="en-US"/>
              <a:t>to exist is a tautology, or in the case of negated existential sentences, a contradiction. </a:t>
            </a:r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702142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-181806"/>
            <a:ext cx="10515600" cy="1325563"/>
          </a:xfrm>
        </p:spPr>
        <p:txBody>
          <a:bodyPr/>
          <a:lstStyle/>
          <a:p>
            <a:pPr algn="ctr"/>
            <a:r>
              <a:rPr lang="hu-HU" smtClean="0"/>
              <a:t>Szabolcsi (1986, etc.):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9868" y="817220"/>
            <a:ext cx="11152263" cy="5540849"/>
          </a:xfrm>
        </p:spPr>
        <p:txBody>
          <a:bodyPr/>
          <a:lstStyle/>
          <a:p>
            <a:pPr marL="0" indent="0">
              <a:buNone/>
            </a:pPr>
            <a:r>
              <a:rPr lang="hu-HU" smtClean="0"/>
              <a:t>Vs of coming into being and creation also contain an EXIST component. Coming into being:</a:t>
            </a:r>
          </a:p>
          <a:p>
            <a:pPr marL="0" indent="0">
              <a:buNone/>
            </a:pPr>
            <a:r>
              <a:rPr lang="hu-HU" smtClean="0"/>
              <a:t>(</a:t>
            </a:r>
            <a:r>
              <a:rPr lang="hu-HU"/>
              <a:t>12) </a:t>
            </a:r>
            <a:r>
              <a:rPr lang="hu-HU" b="1" i="1"/>
              <a:t>Gyerek/</a:t>
            </a:r>
            <a:r>
              <a:rPr lang="hu-HU" i="1"/>
              <a:t>*A   gyerek/*Minden gyerek </a:t>
            </a:r>
            <a:r>
              <a:rPr lang="hu-HU" b="1" i="1">
                <a:solidFill>
                  <a:srgbClr val="FF0000"/>
                </a:solidFill>
              </a:rPr>
              <a:t>született</a:t>
            </a:r>
            <a:r>
              <a:rPr lang="hu-HU"/>
              <a:t>. </a:t>
            </a:r>
          </a:p>
          <a:p>
            <a:pPr marL="0" indent="0">
              <a:buNone/>
            </a:pPr>
            <a:r>
              <a:rPr lang="hu-HU"/>
              <a:t>        child</a:t>
            </a:r>
            <a:r>
              <a:rPr lang="en-US"/>
              <a:t> </a:t>
            </a:r>
            <a:r>
              <a:rPr lang="hu-HU"/>
              <a:t>   / the </a:t>
            </a:r>
            <a:r>
              <a:rPr lang="en-US"/>
              <a:t>child </a:t>
            </a:r>
            <a:r>
              <a:rPr lang="hu-HU"/>
              <a:t>  </a:t>
            </a:r>
            <a:r>
              <a:rPr lang="en-US"/>
              <a:t>/</a:t>
            </a:r>
            <a:r>
              <a:rPr lang="hu-HU"/>
              <a:t>  </a:t>
            </a:r>
            <a:r>
              <a:rPr lang="en-US"/>
              <a:t>every </a:t>
            </a:r>
            <a:r>
              <a:rPr lang="hu-HU"/>
              <a:t>     </a:t>
            </a:r>
            <a:r>
              <a:rPr lang="en-US"/>
              <a:t>child </a:t>
            </a:r>
            <a:r>
              <a:rPr lang="hu-HU"/>
              <a:t>   </a:t>
            </a:r>
            <a:r>
              <a:rPr lang="en-US"/>
              <a:t>was.born </a:t>
            </a:r>
          </a:p>
          <a:p>
            <a:pPr marL="0" indent="0">
              <a:buNone/>
            </a:pPr>
            <a:r>
              <a:rPr lang="hu-HU"/>
              <a:t>        </a:t>
            </a:r>
            <a:r>
              <a:rPr lang="en-US"/>
              <a:t>'</a:t>
            </a:r>
            <a:r>
              <a:rPr lang="hu-HU"/>
              <a:t>A child/*</a:t>
            </a:r>
            <a:r>
              <a:rPr lang="en-US"/>
              <a:t>The child/*Every child was born.' </a:t>
            </a:r>
            <a:endParaRPr lang="hu-HU" smtClean="0"/>
          </a:p>
          <a:p>
            <a:pPr marL="0" indent="0">
              <a:buNone/>
            </a:pPr>
            <a:r>
              <a:rPr lang="hu-HU" smtClean="0"/>
              <a:t>cf.    </a:t>
            </a:r>
            <a:r>
              <a:rPr lang="hu-HU" b="1" smtClean="0"/>
              <a:t>A gyerek meg-</a:t>
            </a:r>
            <a:r>
              <a:rPr lang="hu-HU" smtClean="0"/>
              <a:t>született.</a:t>
            </a:r>
            <a:endParaRPr lang="hu-HU"/>
          </a:p>
          <a:p>
            <a:pPr marL="0" indent="0">
              <a:buNone/>
            </a:pPr>
            <a:endParaRPr lang="hu-HU" sz="900"/>
          </a:p>
          <a:p>
            <a:pPr marL="0" indent="0">
              <a:buNone/>
            </a:pPr>
            <a:r>
              <a:rPr lang="hu-HU" smtClean="0"/>
              <a:t>Creation:</a:t>
            </a:r>
          </a:p>
          <a:p>
            <a:pPr marL="0" indent="0">
              <a:buNone/>
            </a:pPr>
            <a:r>
              <a:rPr lang="hu-HU" smtClean="0"/>
              <a:t>(</a:t>
            </a:r>
            <a:r>
              <a:rPr lang="hu-HU"/>
              <a:t>13) </a:t>
            </a:r>
            <a:r>
              <a:rPr lang="hu-HU" i="1"/>
              <a:t>Pár       perc      alatt </a:t>
            </a:r>
            <a:r>
              <a:rPr lang="hu-HU" i="1" smtClean="0"/>
              <a:t> </a:t>
            </a:r>
            <a:r>
              <a:rPr lang="hu-HU" b="1" i="1" smtClean="0">
                <a:solidFill>
                  <a:srgbClr val="FF0000"/>
                </a:solidFill>
              </a:rPr>
              <a:t>főztem</a:t>
            </a:r>
            <a:r>
              <a:rPr lang="hu-HU" i="1" smtClean="0"/>
              <a:t>            </a:t>
            </a:r>
            <a:r>
              <a:rPr lang="hu-HU" b="1" i="1"/>
              <a:t>egy levest       /*</a:t>
            </a:r>
            <a:r>
              <a:rPr lang="hu-HU" i="1"/>
              <a:t>a  levest</a:t>
            </a:r>
            <a:r>
              <a:rPr lang="hu-HU" smtClean="0"/>
              <a:t>.)</a:t>
            </a:r>
            <a:endParaRPr lang="hu-HU"/>
          </a:p>
          <a:p>
            <a:pPr marL="0" indent="0">
              <a:buNone/>
            </a:pPr>
            <a:r>
              <a:rPr lang="hu-HU"/>
              <a:t>        </a:t>
            </a:r>
            <a:r>
              <a:rPr lang="en-US"/>
              <a:t>couple minute in </a:t>
            </a:r>
            <a:r>
              <a:rPr lang="hu-HU"/>
              <a:t>    </a:t>
            </a:r>
            <a:r>
              <a:rPr lang="hu-HU" smtClean="0"/>
              <a:t> </a:t>
            </a:r>
            <a:r>
              <a:rPr lang="en-US" smtClean="0"/>
              <a:t>cook</a:t>
            </a:r>
            <a:r>
              <a:rPr lang="hu-HU"/>
              <a:t>-PST-1SG</a:t>
            </a:r>
            <a:r>
              <a:rPr lang="en-US"/>
              <a:t> a </a:t>
            </a:r>
            <a:r>
              <a:rPr lang="hu-HU"/>
              <a:t>    </a:t>
            </a:r>
            <a:r>
              <a:rPr lang="en-US"/>
              <a:t>soup.ACC/the soup.ACC </a:t>
            </a:r>
          </a:p>
          <a:p>
            <a:pPr marL="0" indent="0">
              <a:buNone/>
            </a:pPr>
            <a:r>
              <a:rPr lang="hu-HU"/>
              <a:t>        'I made </a:t>
            </a:r>
            <a:r>
              <a:rPr lang="en-US"/>
              <a:t>a soup</a:t>
            </a:r>
            <a:r>
              <a:rPr lang="hu-HU"/>
              <a:t>/*the soup</a:t>
            </a:r>
            <a:r>
              <a:rPr lang="en-US"/>
              <a:t> in a few minutes.' </a:t>
            </a:r>
            <a:endParaRPr lang="hu-HU"/>
          </a:p>
          <a:p>
            <a:pPr marL="0" indent="0">
              <a:buNone/>
            </a:pPr>
            <a:r>
              <a:rPr lang="hu-HU"/>
              <a:t>cf.   </a:t>
            </a:r>
            <a:r>
              <a:rPr lang="hu-HU" i="1"/>
              <a:t>Pár perc alatt </a:t>
            </a:r>
            <a:r>
              <a:rPr lang="hu-HU" b="1" i="1"/>
              <a:t>meg</a:t>
            </a:r>
            <a:r>
              <a:rPr lang="hu-HU" i="1"/>
              <a:t>-főztem </a:t>
            </a:r>
            <a:r>
              <a:rPr lang="hu-HU" b="1" i="1"/>
              <a:t>a levest</a:t>
            </a:r>
            <a:r>
              <a:rPr lang="hu-HU"/>
              <a:t>. </a:t>
            </a:r>
            <a:r>
              <a:rPr lang="hu-HU" smtClean="0"/>
              <a:t>- change-of-state instead of creation</a:t>
            </a:r>
            <a:endParaRPr lang="hu-HU"/>
          </a:p>
          <a:p>
            <a:pPr marL="0" indent="0">
              <a:buNone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552294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74700" y="-66675"/>
            <a:ext cx="10795000" cy="1325563"/>
          </a:xfrm>
        </p:spPr>
        <p:txBody>
          <a:bodyPr/>
          <a:lstStyle/>
          <a:p>
            <a:r>
              <a:rPr lang="hu-HU" smtClean="0"/>
              <a:t>Definiteness Effect with predicates of existence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74700" y="1047221"/>
            <a:ext cx="10515600" cy="4841875"/>
          </a:xfrm>
        </p:spPr>
        <p:txBody>
          <a:bodyPr/>
          <a:lstStyle/>
          <a:p>
            <a:pPr marL="0" indent="0">
              <a:buNone/>
            </a:pPr>
            <a:r>
              <a:rPr lang="hu-HU" smtClean="0"/>
              <a:t>(14)a</a:t>
            </a:r>
            <a:r>
              <a:rPr lang="hu-HU"/>
              <a:t>.	</a:t>
            </a:r>
            <a:r>
              <a:rPr lang="hu-HU" i="1"/>
              <a:t>*A vendég</a:t>
            </a:r>
            <a:r>
              <a:rPr lang="hu-HU" i="1" smtClean="0"/>
              <a:t>/*Péter </a:t>
            </a:r>
            <a:r>
              <a:rPr lang="hu-HU" i="1"/>
              <a:t>vendége</a:t>
            </a:r>
            <a:r>
              <a:rPr lang="hu-HU" i="1" smtClean="0"/>
              <a:t>/*mindegyik vendég </a:t>
            </a:r>
            <a:r>
              <a:rPr lang="hu-HU" b="1" i="1">
                <a:solidFill>
                  <a:srgbClr val="FF0000"/>
                </a:solidFill>
              </a:rPr>
              <a:t>van</a:t>
            </a:r>
            <a:r>
              <a:rPr lang="hu-HU" smtClean="0"/>
              <a:t>.</a:t>
            </a:r>
          </a:p>
          <a:p>
            <a:pPr marL="0" indent="0">
              <a:buNone/>
            </a:pPr>
            <a:r>
              <a:rPr lang="hu-HU" smtClean="0"/>
              <a:t>	the guest  / Peter's guest    / each            guest    is</a:t>
            </a:r>
            <a:endParaRPr lang="hu-HU"/>
          </a:p>
          <a:p>
            <a:pPr marL="0" indent="0">
              <a:buNone/>
            </a:pPr>
            <a:r>
              <a:rPr lang="hu-HU"/>
              <a:t>	</a:t>
            </a:r>
            <a:r>
              <a:rPr lang="hu-HU" smtClean="0"/>
              <a:t>'The guest/Peter's guest/each guest is.'</a:t>
            </a:r>
          </a:p>
          <a:p>
            <a:pPr marL="0" indent="0">
              <a:buNone/>
            </a:pPr>
            <a:r>
              <a:rPr lang="hu-HU" sz="400" smtClean="0"/>
              <a:t>4</a:t>
            </a:r>
          </a:p>
          <a:p>
            <a:pPr marL="0" indent="0">
              <a:buNone/>
            </a:pPr>
            <a:r>
              <a:rPr lang="hu-HU" smtClean="0"/>
              <a:t>       </a:t>
            </a:r>
            <a:r>
              <a:rPr lang="hu-HU"/>
              <a:t>b. </a:t>
            </a:r>
            <a:r>
              <a:rPr lang="hu-HU" i="1"/>
              <a:t>*a </a:t>
            </a:r>
            <a:r>
              <a:rPr lang="hu-HU" i="1" smtClean="0"/>
              <a:t>vendég/*</a:t>
            </a:r>
            <a:r>
              <a:rPr lang="hu-HU" i="1"/>
              <a:t>Péter </a:t>
            </a:r>
            <a:r>
              <a:rPr lang="hu-HU" i="1" smtClean="0"/>
              <a:t>vendége/*mindegyik vendég </a:t>
            </a:r>
            <a:r>
              <a:rPr lang="hu-HU" b="1" i="1" smtClean="0">
                <a:solidFill>
                  <a:srgbClr val="FF0000"/>
                </a:solidFill>
              </a:rPr>
              <a:t>híján</a:t>
            </a:r>
            <a:r>
              <a:rPr lang="hu-HU" i="1" smtClean="0"/>
              <a:t> </a:t>
            </a:r>
          </a:p>
          <a:p>
            <a:pPr marL="0" indent="0">
              <a:buNone/>
            </a:pPr>
            <a:r>
              <a:rPr lang="hu-HU" smtClean="0"/>
              <a:t>         	'there not being the guest/Peter's guest/each guest'</a:t>
            </a:r>
          </a:p>
          <a:p>
            <a:pPr marL="0" indent="0">
              <a:buNone/>
            </a:pPr>
            <a:endParaRPr lang="hu-HU" sz="400"/>
          </a:p>
          <a:p>
            <a:pPr marL="0" indent="0">
              <a:buNone/>
            </a:pPr>
            <a:r>
              <a:rPr lang="hu-HU"/>
              <a:t>(</a:t>
            </a:r>
            <a:r>
              <a:rPr lang="hu-HU" smtClean="0"/>
              <a:t>15)a</a:t>
            </a:r>
            <a:r>
              <a:rPr lang="hu-HU"/>
              <a:t>. </a:t>
            </a:r>
            <a:r>
              <a:rPr lang="hu-HU" b="1" i="1">
                <a:solidFill>
                  <a:srgbClr val="FF0000"/>
                </a:solidFill>
              </a:rPr>
              <a:t>Van</a:t>
            </a:r>
            <a:r>
              <a:rPr lang="hu-HU" i="1"/>
              <a:t> </a:t>
            </a:r>
            <a:r>
              <a:rPr lang="hu-HU" i="1" smtClean="0"/>
              <a:t>egy vendég. </a:t>
            </a:r>
            <a:r>
              <a:rPr lang="hu-HU" b="1" i="1" smtClean="0">
                <a:solidFill>
                  <a:srgbClr val="FF0000"/>
                </a:solidFill>
              </a:rPr>
              <a:t>Vannak</a:t>
            </a:r>
            <a:r>
              <a:rPr lang="hu-HU" i="1" smtClean="0"/>
              <a:t> vendégek</a:t>
            </a:r>
            <a:r>
              <a:rPr lang="hu-HU" smtClean="0"/>
              <a:t>.</a:t>
            </a:r>
          </a:p>
          <a:p>
            <a:pPr marL="0" indent="0">
              <a:buNone/>
            </a:pPr>
            <a:r>
              <a:rPr lang="hu-HU"/>
              <a:t>	</a:t>
            </a:r>
            <a:r>
              <a:rPr lang="hu-HU" smtClean="0"/>
              <a:t>is     (a)  guest      are        guests</a:t>
            </a:r>
          </a:p>
          <a:p>
            <a:pPr marL="0" indent="0">
              <a:buNone/>
            </a:pPr>
            <a:r>
              <a:rPr lang="hu-HU"/>
              <a:t>	</a:t>
            </a:r>
            <a:r>
              <a:rPr lang="hu-HU" smtClean="0"/>
              <a:t>'There is a guest. There are guests.'</a:t>
            </a:r>
          </a:p>
          <a:p>
            <a:pPr marL="0" indent="0">
              <a:buNone/>
            </a:pPr>
            <a:endParaRPr lang="hu-HU" sz="400" smtClean="0"/>
          </a:p>
          <a:p>
            <a:pPr marL="0" indent="0">
              <a:buNone/>
            </a:pPr>
            <a:r>
              <a:rPr lang="hu-HU" smtClean="0"/>
              <a:t>       </a:t>
            </a:r>
            <a:r>
              <a:rPr lang="hu-HU"/>
              <a:t>b.	</a:t>
            </a:r>
            <a:r>
              <a:rPr lang="hu-HU" i="1"/>
              <a:t>vendég </a:t>
            </a:r>
            <a:r>
              <a:rPr lang="hu-HU" b="1" i="1">
                <a:solidFill>
                  <a:srgbClr val="FF0000"/>
                </a:solidFill>
              </a:rPr>
              <a:t>híján</a:t>
            </a:r>
            <a:r>
              <a:rPr lang="hu-HU" i="1"/>
              <a:t>,  vendégek </a:t>
            </a:r>
            <a:r>
              <a:rPr lang="hu-HU" b="1" i="1">
                <a:solidFill>
                  <a:srgbClr val="FF0000"/>
                </a:solidFill>
              </a:rPr>
              <a:t>híján</a:t>
            </a:r>
          </a:p>
          <a:p>
            <a:pPr marL="0" indent="0">
              <a:buNone/>
            </a:pPr>
            <a:r>
              <a:rPr lang="hu-HU" smtClean="0"/>
              <a:t>        	'there not being any guest, guests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975339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62071" y="-8545"/>
            <a:ext cx="11801742" cy="1325563"/>
          </a:xfrm>
        </p:spPr>
        <p:txBody>
          <a:bodyPr/>
          <a:lstStyle/>
          <a:p>
            <a:pPr algn="ctr"/>
            <a:r>
              <a:rPr lang="hu-HU" smtClean="0"/>
              <a:t>Case-like Ps/PPs can form complex predicate with V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187866"/>
            <a:ext cx="10766990" cy="5537674"/>
          </a:xfrm>
        </p:spPr>
        <p:txBody>
          <a:bodyPr/>
          <a:lstStyle/>
          <a:p>
            <a:pPr marL="0" indent="0">
              <a:buNone/>
            </a:pPr>
            <a:r>
              <a:rPr lang="hu-HU" smtClean="0"/>
              <a:t>(</a:t>
            </a:r>
            <a:r>
              <a:rPr lang="hu-HU"/>
              <a:t>16)a.	</a:t>
            </a:r>
            <a:r>
              <a:rPr lang="hu-HU" i="1" smtClean="0"/>
              <a:t>Mari </a:t>
            </a:r>
            <a:r>
              <a:rPr lang="hu-HU" smtClean="0"/>
              <a:t>[</a:t>
            </a:r>
            <a:r>
              <a:rPr lang="hu-HU" baseline="-25000" smtClean="0"/>
              <a:t>PredP </a:t>
            </a:r>
            <a:r>
              <a:rPr lang="hu-HU"/>
              <a:t>[</a:t>
            </a:r>
            <a:r>
              <a:rPr lang="hu-HU" baseline="-25000" smtClean="0"/>
              <a:t>PP </a:t>
            </a:r>
            <a:r>
              <a:rPr lang="hu-HU" b="1" i="1" smtClean="0"/>
              <a:t>a      fiúk  után</a:t>
            </a:r>
            <a:r>
              <a:rPr lang="hu-HU" smtClean="0"/>
              <a:t>]</a:t>
            </a:r>
            <a:r>
              <a:rPr lang="hu-HU" b="1" i="1" smtClean="0"/>
              <a:t>  </a:t>
            </a:r>
            <a:r>
              <a:rPr lang="hu-HU" i="1" smtClean="0"/>
              <a:t>futott</a:t>
            </a:r>
            <a:r>
              <a:rPr lang="hu-HU"/>
              <a:t>]</a:t>
            </a:r>
            <a:endParaRPr lang="hu-HU" smtClean="0"/>
          </a:p>
          <a:p>
            <a:pPr marL="0" indent="0">
              <a:buNone/>
            </a:pPr>
            <a:r>
              <a:rPr lang="hu-HU"/>
              <a:t> </a:t>
            </a:r>
            <a:r>
              <a:rPr lang="hu-HU" smtClean="0"/>
              <a:t>       	Mary              the  boys after   ran.3SG</a:t>
            </a:r>
          </a:p>
          <a:p>
            <a:pPr marL="0" indent="0">
              <a:buNone/>
            </a:pPr>
            <a:r>
              <a:rPr lang="hu-HU"/>
              <a:t>	</a:t>
            </a:r>
            <a:r>
              <a:rPr lang="hu-HU" smtClean="0"/>
              <a:t>'Mary ran after the boys.</a:t>
            </a:r>
          </a:p>
          <a:p>
            <a:pPr marL="0" indent="0">
              <a:buNone/>
            </a:pPr>
            <a:endParaRPr lang="hu-HU" sz="800" smtClean="0"/>
          </a:p>
          <a:p>
            <a:pPr marL="0" indent="0">
              <a:buNone/>
            </a:pPr>
            <a:r>
              <a:rPr lang="hu-HU" smtClean="0"/>
              <a:t>Semantic incorporation of P into the V: </a:t>
            </a:r>
          </a:p>
          <a:p>
            <a:pPr marL="0" indent="0">
              <a:buNone/>
            </a:pPr>
            <a:r>
              <a:rPr lang="hu-HU" smtClean="0"/>
              <a:t>activation of </a:t>
            </a:r>
            <a:r>
              <a:rPr lang="hu-HU" smtClean="0"/>
              <a:t>the obsolete possessive construction, </a:t>
            </a:r>
            <a:r>
              <a:rPr lang="hu-HU" smtClean="0"/>
              <a:t>possessor extraction</a:t>
            </a:r>
            <a:r>
              <a:rPr lang="hu-HU" smtClean="0"/>
              <a:t>:</a:t>
            </a:r>
            <a:endParaRPr lang="hu-HU" smtClean="0"/>
          </a:p>
          <a:p>
            <a:pPr marL="0" indent="0">
              <a:buNone/>
            </a:pPr>
            <a:endParaRPr lang="hu-HU" sz="800" smtClean="0"/>
          </a:p>
          <a:p>
            <a:pPr marL="0" indent="0">
              <a:buNone/>
            </a:pPr>
            <a:r>
              <a:rPr lang="hu-HU" smtClean="0"/>
              <a:t>       b. </a:t>
            </a:r>
            <a:r>
              <a:rPr lang="hu-HU" i="1" smtClean="0"/>
              <a:t>Mari </a:t>
            </a:r>
            <a:r>
              <a:rPr lang="hu-HU"/>
              <a:t>[</a:t>
            </a:r>
            <a:r>
              <a:rPr lang="hu-HU" baseline="-25000"/>
              <a:t>PredP </a:t>
            </a:r>
            <a:r>
              <a:rPr lang="hu-HU"/>
              <a:t>[</a:t>
            </a:r>
            <a:r>
              <a:rPr lang="hu-HU" baseline="-25000"/>
              <a:t>PP </a:t>
            </a:r>
            <a:r>
              <a:rPr lang="hu-HU" b="1" i="1" smtClean="0"/>
              <a:t>utána</a:t>
            </a:r>
            <a:r>
              <a:rPr lang="hu-HU" i="1" smtClean="0"/>
              <a:t> </a:t>
            </a:r>
            <a:r>
              <a:rPr lang="hu-HU" smtClean="0"/>
              <a:t>t</a:t>
            </a:r>
            <a:r>
              <a:rPr lang="hu-HU" baseline="-25000" smtClean="0"/>
              <a:t>i</a:t>
            </a:r>
            <a:r>
              <a:rPr lang="hu-HU" smtClean="0"/>
              <a:t>]</a:t>
            </a:r>
            <a:r>
              <a:rPr lang="hu-HU" i="1" smtClean="0"/>
              <a:t>  futott      </a:t>
            </a:r>
            <a:r>
              <a:rPr lang="hu-HU" b="1" i="1" smtClean="0"/>
              <a:t>a     fiúk-nak</a:t>
            </a:r>
            <a:r>
              <a:rPr lang="hu-HU" baseline="-25000"/>
              <a:t>i</a:t>
            </a:r>
            <a:r>
              <a:rPr lang="hu-HU" smtClean="0"/>
              <a:t>]</a:t>
            </a:r>
            <a:endParaRPr lang="hu-HU"/>
          </a:p>
          <a:p>
            <a:pPr marL="0" indent="0">
              <a:buNone/>
            </a:pPr>
            <a:r>
              <a:rPr lang="hu-HU" smtClean="0"/>
              <a:t>	Mary         after-POSS   ran.3SG  the boys-DAT</a:t>
            </a:r>
          </a:p>
          <a:p>
            <a:pPr marL="0" indent="0">
              <a:buNone/>
            </a:pPr>
            <a:r>
              <a:rPr lang="hu-HU"/>
              <a:t>	</a:t>
            </a:r>
            <a:r>
              <a:rPr lang="hu-HU" smtClean="0"/>
              <a:t>'Mary ran after the boys.'</a:t>
            </a:r>
          </a:p>
          <a:p>
            <a:pPr marL="0" indent="0">
              <a:buNone/>
            </a:pPr>
            <a:endParaRPr lang="hu-HU" smtClean="0"/>
          </a:p>
          <a:p>
            <a:pPr marL="0" indent="0">
              <a:buNone/>
            </a:pPr>
            <a:r>
              <a:rPr lang="hu-HU" smtClean="0"/>
              <a:t>       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337964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76015" y="365125"/>
            <a:ext cx="11468455" cy="1325563"/>
          </a:xfrm>
        </p:spPr>
        <p:txBody>
          <a:bodyPr/>
          <a:lstStyle/>
          <a:p>
            <a:pPr algn="ctr"/>
            <a:r>
              <a:rPr lang="hu-HU" i="1" smtClean="0"/>
              <a:t>Híján</a:t>
            </a:r>
            <a:r>
              <a:rPr lang="hu-HU" smtClean="0"/>
              <a:t> can semantically incorporate into the copula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78975" y="1423974"/>
            <a:ext cx="11265495" cy="4351338"/>
          </a:xfrm>
        </p:spPr>
        <p:txBody>
          <a:bodyPr/>
          <a:lstStyle/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r>
              <a:rPr lang="hu-HU" smtClean="0"/>
              <a:t>(17)a</a:t>
            </a:r>
            <a:r>
              <a:rPr lang="hu-HU"/>
              <a:t>. </a:t>
            </a:r>
            <a:r>
              <a:rPr lang="hu-HU" i="1" smtClean="0"/>
              <a:t>Péter </a:t>
            </a:r>
            <a:r>
              <a:rPr lang="hu-HU" smtClean="0"/>
              <a:t>[</a:t>
            </a:r>
            <a:r>
              <a:rPr lang="hu-HU" baseline="-25000" smtClean="0"/>
              <a:t>PredP</a:t>
            </a:r>
            <a:r>
              <a:rPr lang="hu-HU" smtClean="0"/>
              <a:t> </a:t>
            </a:r>
            <a:r>
              <a:rPr lang="hu-HU"/>
              <a:t>[</a:t>
            </a:r>
            <a:r>
              <a:rPr lang="hu-HU" baseline="-25000"/>
              <a:t>PP </a:t>
            </a:r>
            <a:r>
              <a:rPr lang="hu-HU" b="1" i="1" smtClean="0"/>
              <a:t>bármi-fajta </a:t>
            </a:r>
            <a:r>
              <a:rPr lang="hu-HU" b="1" i="1" smtClean="0"/>
              <a:t>maga-biztosság  híján</a:t>
            </a:r>
            <a:r>
              <a:rPr lang="hu-HU" smtClean="0"/>
              <a:t>]</a:t>
            </a:r>
            <a:r>
              <a:rPr lang="hu-HU" i="1" smtClean="0"/>
              <a:t>     van</a:t>
            </a:r>
            <a:r>
              <a:rPr lang="hu-HU"/>
              <a:t>]</a:t>
            </a:r>
          </a:p>
          <a:p>
            <a:pPr marL="0" indent="0">
              <a:buNone/>
            </a:pPr>
            <a:r>
              <a:rPr lang="hu-HU"/>
              <a:t>	</a:t>
            </a:r>
            <a:r>
              <a:rPr lang="hu-HU" smtClean="0"/>
              <a:t>Peter</a:t>
            </a:r>
            <a:r>
              <a:rPr lang="hu-HU"/>
              <a:t>	  </a:t>
            </a:r>
            <a:r>
              <a:rPr lang="hu-HU" smtClean="0"/>
              <a:t>   	  </a:t>
            </a:r>
            <a:r>
              <a:rPr lang="hu-HU" smtClean="0"/>
              <a:t>any-kind      </a:t>
            </a:r>
            <a:r>
              <a:rPr lang="hu-HU" smtClean="0"/>
              <a:t>self-assurance      lack.</a:t>
            </a:r>
            <a:r>
              <a:rPr lang="hu-HU" cap="small" smtClean="0"/>
              <a:t>loc</a:t>
            </a:r>
            <a:r>
              <a:rPr lang="hu-HU" smtClean="0"/>
              <a:t>  </a:t>
            </a:r>
            <a:r>
              <a:rPr lang="hu-HU"/>
              <a:t>is</a:t>
            </a:r>
          </a:p>
          <a:p>
            <a:pPr marL="0" indent="0">
              <a:buNone/>
            </a:pPr>
            <a:r>
              <a:rPr lang="hu-HU"/>
              <a:t>	</a:t>
            </a:r>
            <a:r>
              <a:rPr lang="hu-HU" smtClean="0"/>
              <a:t>'Peter </a:t>
            </a:r>
            <a:r>
              <a:rPr lang="hu-HU"/>
              <a:t>is in lack of any </a:t>
            </a:r>
            <a:r>
              <a:rPr lang="hu-HU" smtClean="0"/>
              <a:t>kind of self-assurance</a:t>
            </a:r>
            <a:r>
              <a:rPr lang="hu-HU" smtClean="0"/>
              <a:t>.'</a:t>
            </a:r>
            <a:endParaRPr lang="hu-HU"/>
          </a:p>
          <a:p>
            <a:endParaRPr lang="hu-HU"/>
          </a:p>
          <a:p>
            <a:pPr marL="0" indent="0">
              <a:buNone/>
            </a:pPr>
            <a:r>
              <a:rPr lang="hu-HU" smtClean="0"/>
              <a:t>       b.</a:t>
            </a:r>
            <a:r>
              <a:rPr lang="hu-HU"/>
              <a:t>	</a:t>
            </a:r>
            <a:r>
              <a:rPr lang="hu-HU" i="1" smtClean="0"/>
              <a:t>Péter </a:t>
            </a:r>
            <a:r>
              <a:rPr lang="hu-HU" smtClean="0"/>
              <a:t>[</a:t>
            </a:r>
            <a:r>
              <a:rPr lang="hu-HU" baseline="-25000" smtClean="0"/>
              <a:t>PredP</a:t>
            </a:r>
            <a:r>
              <a:rPr lang="hu-HU" smtClean="0"/>
              <a:t> </a:t>
            </a:r>
            <a:r>
              <a:rPr lang="hu-HU"/>
              <a:t>[</a:t>
            </a:r>
            <a:r>
              <a:rPr lang="hu-HU" baseline="-25000"/>
              <a:t>PP </a:t>
            </a:r>
            <a:r>
              <a:rPr lang="hu-HU" b="1" i="1" smtClean="0"/>
              <a:t>híján </a:t>
            </a:r>
            <a:r>
              <a:rPr lang="hu-HU" smtClean="0"/>
              <a:t>t</a:t>
            </a:r>
            <a:r>
              <a:rPr lang="hu-HU" baseline="-25000" smtClean="0"/>
              <a:t>i</a:t>
            </a:r>
            <a:r>
              <a:rPr lang="hu-HU" smtClean="0"/>
              <a:t>]</a:t>
            </a:r>
            <a:r>
              <a:rPr lang="hu-HU" i="1" smtClean="0"/>
              <a:t>  van</a:t>
            </a:r>
            <a:r>
              <a:rPr lang="hu-HU" b="1" i="1" smtClean="0"/>
              <a:t> </a:t>
            </a:r>
            <a:r>
              <a:rPr lang="hu-HU" b="1" i="1" smtClean="0"/>
              <a:t>bármi-fajta </a:t>
            </a:r>
            <a:r>
              <a:rPr lang="hu-HU" b="1" i="1" smtClean="0"/>
              <a:t>maga-biztosság-nak</a:t>
            </a:r>
            <a:r>
              <a:rPr lang="hu-HU" baseline="-25000"/>
              <a:t>i</a:t>
            </a:r>
            <a:r>
              <a:rPr lang="hu-HU" smtClean="0"/>
              <a:t>]</a:t>
            </a:r>
            <a:r>
              <a:rPr lang="hu-HU" b="1" smtClean="0"/>
              <a:t> </a:t>
            </a:r>
          </a:p>
          <a:p>
            <a:pPr marL="0" indent="0">
              <a:buNone/>
            </a:pPr>
            <a:r>
              <a:rPr lang="hu-HU"/>
              <a:t>	</a:t>
            </a:r>
            <a:r>
              <a:rPr lang="hu-HU" smtClean="0"/>
              <a:t>Peter</a:t>
            </a:r>
            <a:r>
              <a:rPr lang="hu-HU"/>
              <a:t>	  </a:t>
            </a:r>
            <a:r>
              <a:rPr lang="hu-HU" smtClean="0"/>
              <a:t>     	  lack.</a:t>
            </a:r>
            <a:r>
              <a:rPr lang="hu-HU" cap="small" smtClean="0"/>
              <a:t>SUP</a:t>
            </a:r>
            <a:r>
              <a:rPr lang="hu-HU" smtClean="0"/>
              <a:t> is     </a:t>
            </a:r>
            <a:r>
              <a:rPr lang="hu-HU" smtClean="0"/>
              <a:t>any-kind     </a:t>
            </a:r>
            <a:r>
              <a:rPr lang="hu-HU" smtClean="0"/>
              <a:t>self-assurance-DAT</a:t>
            </a:r>
          </a:p>
          <a:p>
            <a:pPr marL="0" indent="0">
              <a:buNone/>
            </a:pPr>
            <a:r>
              <a:rPr lang="hu-HU" smtClean="0"/>
              <a:t>    </a:t>
            </a:r>
            <a:r>
              <a:rPr lang="hu-HU"/>
              <a:t>	</a:t>
            </a:r>
            <a:r>
              <a:rPr lang="hu-HU" smtClean="0"/>
              <a:t>'Peter </a:t>
            </a:r>
            <a:r>
              <a:rPr lang="hu-HU"/>
              <a:t>is in lack of any kind of self-assurance</a:t>
            </a:r>
            <a:r>
              <a:rPr lang="hu-HU" smtClean="0"/>
              <a:t>.'</a:t>
            </a:r>
            <a:endParaRPr lang="hu-HU"/>
          </a:p>
          <a:p>
            <a:pPr marL="0" indent="0">
              <a:buNone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414820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83974" y="303509"/>
            <a:ext cx="11162581" cy="1325563"/>
          </a:xfrm>
        </p:spPr>
        <p:txBody>
          <a:bodyPr/>
          <a:lstStyle/>
          <a:p>
            <a:pPr algn="ctr"/>
            <a:r>
              <a:rPr lang="hu-HU" smtClean="0"/>
              <a:t>Incorporation of only </a:t>
            </a:r>
            <a:r>
              <a:rPr lang="hu-HU" i="1" smtClean="0"/>
              <a:t>híján </a:t>
            </a:r>
            <a:r>
              <a:rPr lang="hu-HU" smtClean="0"/>
              <a:t>neutralizes the DE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26206" y="1629072"/>
            <a:ext cx="10515600" cy="4805911"/>
          </a:xfrm>
        </p:spPr>
        <p:txBody>
          <a:bodyPr/>
          <a:lstStyle/>
          <a:p>
            <a:pPr marL="0" indent="0">
              <a:buNone/>
            </a:pPr>
            <a:r>
              <a:rPr lang="hu-HU"/>
              <a:t>(</a:t>
            </a:r>
            <a:r>
              <a:rPr lang="hu-HU" smtClean="0"/>
              <a:t>18)a.	</a:t>
            </a:r>
            <a:r>
              <a:rPr lang="hu-HU" i="1" smtClean="0"/>
              <a:t>Péter nincs</a:t>
            </a:r>
            <a:r>
              <a:rPr lang="hu-HU" baseline="-25000"/>
              <a:t>i</a:t>
            </a:r>
            <a:r>
              <a:rPr lang="hu-HU" b="1" smtClean="0"/>
              <a:t> </a:t>
            </a:r>
            <a:r>
              <a:rPr lang="hu-HU" smtClean="0"/>
              <a:t>[</a:t>
            </a:r>
            <a:r>
              <a:rPr lang="hu-HU" baseline="-25000" smtClean="0"/>
              <a:t>PredP</a:t>
            </a:r>
            <a:r>
              <a:rPr lang="hu-HU" smtClean="0"/>
              <a:t> (*</a:t>
            </a:r>
            <a:r>
              <a:rPr lang="hu-HU" b="1" smtClean="0"/>
              <a:t>a</a:t>
            </a:r>
            <a:r>
              <a:rPr lang="hu-HU" smtClean="0"/>
              <a:t>)  </a:t>
            </a:r>
            <a:r>
              <a:rPr lang="hu-HU" b="1" i="1" smtClean="0"/>
              <a:t>magabiztossá</a:t>
            </a:r>
            <a:r>
              <a:rPr lang="hu-HU" b="1" smtClean="0"/>
              <a:t>g  </a:t>
            </a:r>
            <a:r>
              <a:rPr lang="hu-HU" b="1" i="1" smtClean="0"/>
              <a:t>híján </a:t>
            </a:r>
            <a:r>
              <a:rPr lang="hu-HU" smtClean="0"/>
              <a:t>t</a:t>
            </a:r>
            <a:r>
              <a:rPr lang="hu-HU" baseline="-25000" smtClean="0"/>
              <a:t>i</a:t>
            </a:r>
            <a:r>
              <a:rPr lang="hu-HU" smtClean="0"/>
              <a:t>]	</a:t>
            </a:r>
          </a:p>
          <a:p>
            <a:pPr marL="0" indent="0">
              <a:buNone/>
            </a:pPr>
            <a:r>
              <a:rPr lang="hu-HU"/>
              <a:t>	</a:t>
            </a:r>
            <a:r>
              <a:rPr lang="hu-HU" smtClean="0"/>
              <a:t>Peter isn't         </a:t>
            </a:r>
            <a:r>
              <a:rPr lang="hu-HU" smtClean="0"/>
              <a:t>     the  </a:t>
            </a:r>
            <a:r>
              <a:rPr lang="hu-HU" smtClean="0"/>
              <a:t>self.assurance    lack.</a:t>
            </a:r>
            <a:r>
              <a:rPr lang="hu-HU" cap="small" smtClean="0"/>
              <a:t>loc</a:t>
            </a:r>
            <a:r>
              <a:rPr lang="hu-HU" smtClean="0"/>
              <a:t>  </a:t>
            </a:r>
            <a:endParaRPr lang="hu-HU"/>
          </a:p>
          <a:p>
            <a:pPr marL="0" indent="0">
              <a:buNone/>
            </a:pPr>
            <a:r>
              <a:rPr lang="hu-HU"/>
              <a:t>	</a:t>
            </a:r>
            <a:r>
              <a:rPr lang="hu-HU" smtClean="0"/>
              <a:t>'Peter </a:t>
            </a:r>
            <a:r>
              <a:rPr lang="hu-HU"/>
              <a:t>isn't in lack of self-assurance.'</a:t>
            </a:r>
          </a:p>
          <a:p>
            <a:pPr marL="0" indent="0">
              <a:buNone/>
            </a:pPr>
            <a:endParaRPr lang="hu-HU" sz="800"/>
          </a:p>
          <a:p>
            <a:pPr marL="0" indent="0">
              <a:buNone/>
            </a:pPr>
            <a:r>
              <a:rPr lang="hu-HU"/>
              <a:t> </a:t>
            </a:r>
            <a:r>
              <a:rPr lang="hu-HU" smtClean="0"/>
              <a:t>     b. 	</a:t>
            </a:r>
            <a:r>
              <a:rPr lang="hu-HU" b="1" i="1" smtClean="0"/>
              <a:t>A</a:t>
            </a:r>
            <a:r>
              <a:rPr lang="hu-HU" smtClean="0"/>
              <a:t>     </a:t>
            </a:r>
            <a:r>
              <a:rPr lang="hu-HU" b="1" i="1" smtClean="0"/>
              <a:t>magabiztosság-nak</a:t>
            </a:r>
            <a:r>
              <a:rPr lang="hu-HU" b="1" smtClean="0"/>
              <a:t> 	</a:t>
            </a:r>
            <a:r>
              <a:rPr lang="hu-HU" i="1" smtClean="0"/>
              <a:t>Péter nincs</a:t>
            </a:r>
            <a:r>
              <a:rPr lang="hu-HU" baseline="-25000"/>
              <a:t>i</a:t>
            </a:r>
            <a:r>
              <a:rPr lang="hu-HU" i="1" smtClean="0"/>
              <a:t> </a:t>
            </a:r>
            <a:r>
              <a:rPr lang="hu-HU" smtClean="0"/>
              <a:t>[</a:t>
            </a:r>
            <a:r>
              <a:rPr lang="hu-HU" baseline="-25000" smtClean="0"/>
              <a:t>PredP</a:t>
            </a:r>
            <a:r>
              <a:rPr lang="hu-HU" smtClean="0"/>
              <a:t> </a:t>
            </a:r>
            <a:r>
              <a:rPr lang="hu-HU" b="1" i="1" smtClean="0"/>
              <a:t>hí-já-n </a:t>
            </a:r>
            <a:r>
              <a:rPr lang="hu-HU" smtClean="0"/>
              <a:t>t</a:t>
            </a:r>
            <a:r>
              <a:rPr lang="hu-HU" baseline="-25000" smtClean="0"/>
              <a:t>i</a:t>
            </a:r>
            <a:r>
              <a:rPr lang="hu-HU" smtClean="0"/>
              <a:t>]</a:t>
            </a:r>
            <a:endParaRPr lang="hu-HU"/>
          </a:p>
          <a:p>
            <a:pPr marL="0" indent="0">
              <a:buNone/>
            </a:pPr>
            <a:r>
              <a:rPr lang="hu-HU" smtClean="0"/>
              <a:t>	the self.assurance-</a:t>
            </a:r>
            <a:r>
              <a:rPr lang="hu-HU" cap="small" smtClean="0"/>
              <a:t>dat</a:t>
            </a:r>
            <a:r>
              <a:rPr lang="hu-HU" smtClean="0"/>
              <a:t>      </a:t>
            </a:r>
            <a:r>
              <a:rPr lang="hu-HU"/>
              <a:t>Peter isn't	   </a:t>
            </a:r>
            <a:r>
              <a:rPr lang="hu-HU" smtClean="0"/>
              <a:t>   </a:t>
            </a:r>
            <a:r>
              <a:rPr lang="hu-HU" smtClean="0"/>
              <a:t> lack-</a:t>
            </a:r>
            <a:r>
              <a:rPr lang="hu-HU" cap="small" smtClean="0"/>
              <a:t>poss-superess</a:t>
            </a:r>
            <a:r>
              <a:rPr lang="hu-HU" smtClean="0"/>
              <a:t>  </a:t>
            </a:r>
            <a:endParaRPr lang="hu-HU"/>
          </a:p>
          <a:p>
            <a:pPr marL="0" indent="0">
              <a:buNone/>
            </a:pPr>
            <a:endParaRPr lang="hu-HU" sz="800" smtClean="0"/>
          </a:p>
          <a:p>
            <a:pPr marL="0" indent="0">
              <a:buNone/>
            </a:pPr>
            <a:r>
              <a:rPr lang="hu-HU" smtClean="0"/>
              <a:t>Why?</a:t>
            </a:r>
          </a:p>
          <a:p>
            <a:pPr marL="0" indent="0">
              <a:buNone/>
            </a:pPr>
            <a:r>
              <a:rPr lang="hu-HU"/>
              <a:t>Because </a:t>
            </a:r>
            <a:r>
              <a:rPr lang="hu-HU" i="1"/>
              <a:t>híján van </a:t>
            </a:r>
            <a:r>
              <a:rPr lang="hu-HU" smtClean="0"/>
              <a:t>'lack, be short on', </a:t>
            </a:r>
            <a:r>
              <a:rPr lang="hu-HU"/>
              <a:t>predicated of Péter in (18b), is not an existential predicate. 	</a:t>
            </a:r>
            <a:endParaRPr lang="hu-HU" cap="small"/>
          </a:p>
        </p:txBody>
      </p:sp>
    </p:spTree>
    <p:extLst>
      <p:ext uri="{BB962C8B-B14F-4D97-AF65-F5344CB8AC3E}">
        <p14:creationId xmlns:p14="http://schemas.microsoft.com/office/powerpoint/2010/main" val="29233278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42473" y="0"/>
            <a:ext cx="10515600" cy="1325563"/>
          </a:xfrm>
        </p:spPr>
        <p:txBody>
          <a:bodyPr/>
          <a:lstStyle/>
          <a:p>
            <a:pPr algn="ctr"/>
            <a:r>
              <a:rPr lang="hu-HU" smtClean="0"/>
              <a:t>Is </a:t>
            </a:r>
            <a:r>
              <a:rPr lang="hu-HU" i="1" smtClean="0"/>
              <a:t>nélkül </a:t>
            </a:r>
            <a:r>
              <a:rPr lang="hu-HU" i="1" smtClean="0"/>
              <a:t>'without' </a:t>
            </a:r>
            <a:r>
              <a:rPr lang="hu-HU" smtClean="0"/>
              <a:t>a </a:t>
            </a:r>
            <a:r>
              <a:rPr lang="hu-HU" smtClean="0"/>
              <a:t>case-like P?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60845" y="910697"/>
            <a:ext cx="11078856" cy="5609744"/>
          </a:xfrm>
        </p:spPr>
        <p:txBody>
          <a:bodyPr/>
          <a:lstStyle/>
          <a:p>
            <a:pPr marL="0" indent="0">
              <a:buNone/>
            </a:pPr>
            <a:endParaRPr lang="hu-HU" sz="800" smtClean="0"/>
          </a:p>
          <a:p>
            <a:pPr marL="0" indent="0">
              <a:buNone/>
            </a:pPr>
            <a:r>
              <a:rPr lang="hu-HU" i="1" smtClean="0"/>
              <a:t>Péter nélkül		(én) nélkül-em	</a:t>
            </a:r>
            <a:r>
              <a:rPr lang="hu-HU" b="1" smtClean="0"/>
              <a:t>but:</a:t>
            </a:r>
            <a:r>
              <a:rPr lang="hu-HU" smtClean="0"/>
              <a:t>	(én) </a:t>
            </a:r>
            <a:r>
              <a:rPr lang="hu-HU" i="1" smtClean="0"/>
              <a:t>nál-am     nélkül</a:t>
            </a:r>
          </a:p>
          <a:p>
            <a:pPr marL="0" indent="0">
              <a:buNone/>
            </a:pPr>
            <a:r>
              <a:rPr lang="hu-HU" smtClean="0"/>
              <a:t>Peter without	(I)   without-1</a:t>
            </a:r>
            <a:r>
              <a:rPr lang="hu-HU" cap="small" smtClean="0"/>
              <a:t>sg</a:t>
            </a:r>
            <a:r>
              <a:rPr lang="hu-HU" smtClean="0"/>
              <a:t>		(I)    </a:t>
            </a:r>
            <a:r>
              <a:rPr lang="hu-HU" cap="small" smtClean="0"/>
              <a:t>adess</a:t>
            </a:r>
            <a:r>
              <a:rPr lang="hu-HU" smtClean="0"/>
              <a:t>-1</a:t>
            </a:r>
            <a:r>
              <a:rPr lang="hu-HU" cap="small" smtClean="0"/>
              <a:t>sg</a:t>
            </a:r>
            <a:r>
              <a:rPr lang="hu-HU" smtClean="0"/>
              <a:t>  without</a:t>
            </a:r>
          </a:p>
          <a:p>
            <a:pPr marL="0" indent="0">
              <a:buNone/>
            </a:pPr>
            <a:r>
              <a:rPr lang="hu-HU" smtClean="0"/>
              <a:t>'without Peter'	 'without me'		'without me'</a:t>
            </a:r>
          </a:p>
          <a:p>
            <a:pPr marL="0" indent="0">
              <a:buNone/>
            </a:pPr>
            <a:endParaRPr lang="hu-HU" sz="600" smtClean="0"/>
          </a:p>
          <a:p>
            <a:pPr marL="0" indent="0">
              <a:buNone/>
            </a:pPr>
            <a:r>
              <a:rPr lang="hu-HU" smtClean="0"/>
              <a:t>			</a:t>
            </a:r>
            <a:r>
              <a:rPr lang="hu-HU" i="1" smtClean="0"/>
              <a:t>(te) 	nélkül-ed</a:t>
            </a:r>
            <a:r>
              <a:rPr lang="hu-HU" smtClean="0"/>
              <a:t>	</a:t>
            </a:r>
            <a:r>
              <a:rPr lang="hu-HU" b="1" smtClean="0"/>
              <a:t>but:</a:t>
            </a:r>
            <a:r>
              <a:rPr lang="hu-HU" smtClean="0"/>
              <a:t>	</a:t>
            </a:r>
            <a:r>
              <a:rPr lang="hu-HU" i="1" smtClean="0"/>
              <a:t>(te)    nál-ad       nélkül    </a:t>
            </a:r>
          </a:p>
          <a:p>
            <a:pPr marL="0" indent="0">
              <a:buNone/>
            </a:pPr>
            <a:r>
              <a:rPr lang="hu-HU" smtClean="0"/>
              <a:t>			(you)	without-3</a:t>
            </a:r>
            <a:r>
              <a:rPr lang="hu-HU" cap="small" smtClean="0"/>
              <a:t>sg</a:t>
            </a:r>
            <a:r>
              <a:rPr lang="hu-HU" smtClean="0"/>
              <a:t>		(you) </a:t>
            </a:r>
            <a:r>
              <a:rPr lang="hu-HU" cap="small" smtClean="0"/>
              <a:t>adess</a:t>
            </a:r>
            <a:r>
              <a:rPr lang="hu-HU" smtClean="0"/>
              <a:t>-2</a:t>
            </a:r>
            <a:r>
              <a:rPr lang="hu-HU" cap="small" smtClean="0"/>
              <a:t>sg</a:t>
            </a:r>
            <a:r>
              <a:rPr lang="hu-HU" smtClean="0"/>
              <a:t>  without    			'without you'	    	'without you'</a:t>
            </a:r>
            <a:endParaRPr lang="hu-HU" sz="800" smtClean="0"/>
          </a:p>
          <a:p>
            <a:pPr marL="0" indent="0">
              <a:buNone/>
            </a:pPr>
            <a:endParaRPr lang="hu-HU" sz="600" smtClean="0"/>
          </a:p>
          <a:p>
            <a:pPr marL="0" indent="0">
              <a:buNone/>
            </a:pPr>
            <a:r>
              <a:rPr lang="hu-HU"/>
              <a:t>Apparent case-assignment to pronominal complements is a historical relic: </a:t>
            </a:r>
          </a:p>
          <a:p>
            <a:pPr marL="0" indent="0">
              <a:buNone/>
            </a:pPr>
            <a:r>
              <a:rPr lang="hu-HU" i="1" smtClean="0"/>
              <a:t>Péter-</a:t>
            </a:r>
            <a:r>
              <a:rPr lang="hu-HU" b="1" i="1" smtClean="0"/>
              <a:t>nél </a:t>
            </a:r>
            <a:r>
              <a:rPr lang="hu-HU" i="1" smtClean="0"/>
              <a:t>    </a:t>
            </a:r>
            <a:r>
              <a:rPr lang="hu-HU" b="1" i="1" smtClean="0"/>
              <a:t>kül </a:t>
            </a:r>
            <a:r>
              <a:rPr lang="hu-HU" i="1" smtClean="0"/>
              <a:t>		--&gt; Péter nélkü</a:t>
            </a:r>
            <a:r>
              <a:rPr lang="hu-HU" smtClean="0"/>
              <a:t>l</a:t>
            </a:r>
          </a:p>
          <a:p>
            <a:pPr marL="0" indent="0">
              <a:buNone/>
            </a:pPr>
            <a:r>
              <a:rPr lang="hu-HU" smtClean="0"/>
              <a:t>Peter-</a:t>
            </a:r>
            <a:r>
              <a:rPr lang="hu-HU" cap="small" smtClean="0"/>
              <a:t>adess</a:t>
            </a:r>
            <a:r>
              <a:rPr lang="hu-HU" smtClean="0"/>
              <a:t> apart/outside</a:t>
            </a:r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11221873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i="1" smtClean="0"/>
              <a:t>Nélkül</a:t>
            </a:r>
            <a:r>
              <a:rPr lang="hu-HU" smtClean="0"/>
              <a:t> takes a small clause complement with an empty predicate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16194" y="1825625"/>
            <a:ext cx="11037606" cy="4694816"/>
          </a:xfrm>
        </p:spPr>
        <p:txBody>
          <a:bodyPr/>
          <a:lstStyle/>
          <a:p>
            <a:pPr marL="0" indent="0">
              <a:buNone/>
            </a:pPr>
            <a:r>
              <a:rPr lang="hu-HU"/>
              <a:t> </a:t>
            </a:r>
            <a:r>
              <a:rPr lang="hu-HU" smtClean="0"/>
              <a:t>(19)a.	       PP			b.			   PP</a:t>
            </a:r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r>
              <a:rPr lang="hu-HU" smtClean="0"/>
              <a:t>	PossP			   P			      PossP		          P</a:t>
            </a:r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r>
              <a:rPr lang="hu-HU" smtClean="0"/>
              <a:t>NP	        Poss'				       NP	    Poss'</a:t>
            </a:r>
          </a:p>
          <a:p>
            <a:pPr marL="0" indent="0">
              <a:buNone/>
            </a:pPr>
            <a:endParaRPr lang="hu-HU" smtClean="0"/>
          </a:p>
          <a:p>
            <a:pPr marL="0" indent="0">
              <a:buNone/>
            </a:pPr>
            <a:r>
              <a:rPr lang="hu-HU"/>
              <a:t>	</a:t>
            </a:r>
            <a:r>
              <a:rPr lang="hu-HU" smtClean="0"/>
              <a:t>NP            Poss					 NP	Poss</a:t>
            </a:r>
          </a:p>
          <a:p>
            <a:pPr marL="0" indent="0">
              <a:buNone/>
            </a:pPr>
            <a:r>
              <a:rPr lang="hu-HU" i="1" smtClean="0"/>
              <a:t>én      </a:t>
            </a:r>
            <a:r>
              <a:rPr lang="hu-HU" b="1" i="1" smtClean="0">
                <a:solidFill>
                  <a:srgbClr val="00B050"/>
                </a:solidFill>
              </a:rPr>
              <a:t>nál</a:t>
            </a:r>
            <a:r>
              <a:rPr lang="hu-HU" i="1" smtClean="0"/>
              <a:t>	      -am	</a:t>
            </a:r>
            <a:r>
              <a:rPr lang="hu-HU" b="1" i="1" smtClean="0">
                <a:solidFill>
                  <a:srgbClr val="00B050"/>
                </a:solidFill>
              </a:rPr>
              <a:t>nél</a:t>
            </a:r>
            <a:r>
              <a:rPr lang="hu-HU" i="1" smtClean="0"/>
              <a:t>kül		 tapasztalat   </a:t>
            </a:r>
            <a:r>
              <a:rPr lang="hu-HU" i="1"/>
              <a:t>Ø </a:t>
            </a:r>
            <a:r>
              <a:rPr lang="hu-HU" i="1" smtClean="0"/>
              <a:t>   	</a:t>
            </a:r>
            <a:r>
              <a:rPr lang="hu-HU" i="1"/>
              <a:t> </a:t>
            </a:r>
            <a:r>
              <a:rPr lang="hu-HU" i="1" smtClean="0"/>
              <a:t>  Ø             nélkül</a:t>
            </a:r>
          </a:p>
          <a:p>
            <a:pPr marL="0" indent="0">
              <a:buNone/>
            </a:pPr>
            <a:r>
              <a:rPr lang="hu-HU" smtClean="0"/>
              <a:t>I          at              1SG        without      	 experience                               without</a:t>
            </a:r>
            <a:endParaRPr lang="hu-HU"/>
          </a:p>
        </p:txBody>
      </p:sp>
      <p:cxnSp>
        <p:nvCxnSpPr>
          <p:cNvPr id="5" name="Egyenes összekötő 4"/>
          <p:cNvCxnSpPr/>
          <p:nvPr/>
        </p:nvCxnSpPr>
        <p:spPr>
          <a:xfrm flipH="1">
            <a:off x="1751888" y="2127903"/>
            <a:ext cx="1222048" cy="803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Egyenes összekötő 5"/>
          <p:cNvCxnSpPr/>
          <p:nvPr/>
        </p:nvCxnSpPr>
        <p:spPr>
          <a:xfrm flipH="1">
            <a:off x="7826523" y="2127903"/>
            <a:ext cx="1222048" cy="803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gyenes összekötő 7"/>
          <p:cNvCxnSpPr/>
          <p:nvPr/>
        </p:nvCxnSpPr>
        <p:spPr>
          <a:xfrm>
            <a:off x="2973936" y="2127903"/>
            <a:ext cx="1367328" cy="803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gyenes összekötő 8"/>
          <p:cNvCxnSpPr/>
          <p:nvPr/>
        </p:nvCxnSpPr>
        <p:spPr>
          <a:xfrm>
            <a:off x="9048571" y="2127903"/>
            <a:ext cx="1367328" cy="803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gyenes összekötő 10"/>
          <p:cNvCxnSpPr/>
          <p:nvPr/>
        </p:nvCxnSpPr>
        <p:spPr>
          <a:xfrm flipH="1">
            <a:off x="700755" y="3243129"/>
            <a:ext cx="871672" cy="6879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gyenes összekötő 11"/>
          <p:cNvCxnSpPr/>
          <p:nvPr/>
        </p:nvCxnSpPr>
        <p:spPr>
          <a:xfrm flipH="1">
            <a:off x="6621566" y="3187581"/>
            <a:ext cx="1016950" cy="6836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gyenes összekötő 13"/>
          <p:cNvCxnSpPr/>
          <p:nvPr/>
        </p:nvCxnSpPr>
        <p:spPr>
          <a:xfrm>
            <a:off x="1572427" y="3243129"/>
            <a:ext cx="790485" cy="7949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gyenes összekötő 15"/>
          <p:cNvCxnSpPr/>
          <p:nvPr/>
        </p:nvCxnSpPr>
        <p:spPr>
          <a:xfrm>
            <a:off x="7638516" y="3187581"/>
            <a:ext cx="888762" cy="7434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gyenes összekötő 17"/>
          <p:cNvCxnSpPr/>
          <p:nvPr/>
        </p:nvCxnSpPr>
        <p:spPr>
          <a:xfrm flipH="1">
            <a:off x="1572427" y="4173033"/>
            <a:ext cx="790485" cy="7386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gyenes összekötő 19"/>
          <p:cNvCxnSpPr/>
          <p:nvPr/>
        </p:nvCxnSpPr>
        <p:spPr>
          <a:xfrm>
            <a:off x="2362912" y="4173033"/>
            <a:ext cx="696482" cy="7749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gyenes összekötő 22"/>
          <p:cNvCxnSpPr/>
          <p:nvPr/>
        </p:nvCxnSpPr>
        <p:spPr>
          <a:xfrm flipH="1">
            <a:off x="7998864" y="4256050"/>
            <a:ext cx="528415" cy="6556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gyenes összekötő 23"/>
          <p:cNvCxnSpPr/>
          <p:nvPr/>
        </p:nvCxnSpPr>
        <p:spPr>
          <a:xfrm>
            <a:off x="8527278" y="4293163"/>
            <a:ext cx="521293" cy="6548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gyenes összekötő 28"/>
          <p:cNvCxnSpPr/>
          <p:nvPr/>
        </p:nvCxnSpPr>
        <p:spPr>
          <a:xfrm flipH="1">
            <a:off x="549068" y="4293285"/>
            <a:ext cx="17092" cy="1127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gyenes összekötő 30"/>
          <p:cNvCxnSpPr/>
          <p:nvPr/>
        </p:nvCxnSpPr>
        <p:spPr>
          <a:xfrm>
            <a:off x="4409630" y="3243129"/>
            <a:ext cx="22789" cy="21407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gyenes összekötő 31"/>
          <p:cNvCxnSpPr/>
          <p:nvPr/>
        </p:nvCxnSpPr>
        <p:spPr>
          <a:xfrm>
            <a:off x="10484265" y="3226037"/>
            <a:ext cx="52699" cy="21578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gyenes összekötő 35"/>
          <p:cNvCxnSpPr/>
          <p:nvPr/>
        </p:nvCxnSpPr>
        <p:spPr>
          <a:xfrm flipH="1">
            <a:off x="6637946" y="4293163"/>
            <a:ext cx="17092" cy="1127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94596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4739" y="365125"/>
            <a:ext cx="11690647" cy="1325563"/>
          </a:xfrm>
        </p:spPr>
        <p:txBody>
          <a:bodyPr/>
          <a:lstStyle/>
          <a:p>
            <a:r>
              <a:rPr lang="hu-HU" i="1" smtClean="0"/>
              <a:t>Nélkül, too,</a:t>
            </a:r>
            <a:r>
              <a:rPr lang="hu-HU" smtClean="0"/>
              <a:t> elicits DE </a:t>
            </a:r>
            <a:r>
              <a:rPr lang="hu-HU" smtClean="0"/>
              <a:t>when encoding non-existence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mtClean="0"/>
              <a:t>(20)a</a:t>
            </a:r>
            <a:r>
              <a:rPr lang="hu-HU"/>
              <a:t>. </a:t>
            </a:r>
            <a:r>
              <a:rPr lang="hu-HU" i="1"/>
              <a:t>A </a:t>
            </a:r>
            <a:r>
              <a:rPr lang="hu-HU" i="1" smtClean="0"/>
              <a:t>    hallgatók </a:t>
            </a:r>
            <a:r>
              <a:rPr lang="hu-HU" b="1" i="1"/>
              <a:t>hiba </a:t>
            </a:r>
            <a:r>
              <a:rPr lang="hu-HU" b="1" i="1" smtClean="0"/>
              <a:t>      nélkül    </a:t>
            </a:r>
            <a:r>
              <a:rPr lang="hu-HU" i="1" smtClean="0"/>
              <a:t>oldották </a:t>
            </a:r>
            <a:r>
              <a:rPr lang="hu-HU" i="1"/>
              <a:t>meg </a:t>
            </a:r>
            <a:r>
              <a:rPr lang="hu-HU" i="1" smtClean="0"/>
              <a:t> a    feladatot</a:t>
            </a:r>
            <a:r>
              <a:rPr lang="hu-HU" smtClean="0"/>
              <a:t>.</a:t>
            </a:r>
          </a:p>
          <a:p>
            <a:pPr marL="0" indent="0">
              <a:buNone/>
            </a:pPr>
            <a:r>
              <a:rPr lang="hu-HU"/>
              <a:t>	</a:t>
            </a:r>
            <a:r>
              <a:rPr lang="hu-HU" smtClean="0"/>
              <a:t>the students  mistake without solved     PRT  the task</a:t>
            </a:r>
          </a:p>
          <a:p>
            <a:pPr marL="0" indent="0">
              <a:buNone/>
            </a:pPr>
            <a:r>
              <a:rPr lang="hu-HU"/>
              <a:t>	</a:t>
            </a:r>
            <a:r>
              <a:rPr lang="hu-HU" smtClean="0"/>
              <a:t>'The students solved the task without any mistake.'</a:t>
            </a:r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r>
              <a:rPr lang="hu-HU"/>
              <a:t> </a:t>
            </a:r>
            <a:r>
              <a:rPr lang="hu-HU" smtClean="0"/>
              <a:t>      </a:t>
            </a:r>
            <a:r>
              <a:rPr lang="hu-HU"/>
              <a:t>b. </a:t>
            </a:r>
            <a:r>
              <a:rPr lang="hu-HU" i="1"/>
              <a:t>Az </a:t>
            </a:r>
            <a:r>
              <a:rPr lang="hu-HU" i="1" smtClean="0"/>
              <a:t>  új     munkatárs </a:t>
            </a:r>
            <a:r>
              <a:rPr lang="hu-HU" b="1" i="1"/>
              <a:t>tapasztalatok nélkül </a:t>
            </a:r>
            <a:r>
              <a:rPr lang="hu-HU" b="1" i="1" smtClean="0"/>
              <a:t>   </a:t>
            </a:r>
            <a:r>
              <a:rPr lang="hu-HU" i="1" smtClean="0"/>
              <a:t>látott </a:t>
            </a:r>
            <a:r>
              <a:rPr lang="hu-HU" i="1"/>
              <a:t>a </a:t>
            </a:r>
            <a:r>
              <a:rPr lang="hu-HU" i="1" smtClean="0"/>
              <a:t>   munkához</a:t>
            </a:r>
            <a:r>
              <a:rPr lang="hu-HU" smtClean="0"/>
              <a:t>.</a:t>
            </a:r>
          </a:p>
          <a:p>
            <a:pPr marL="0" indent="0">
              <a:buNone/>
            </a:pPr>
            <a:r>
              <a:rPr lang="hu-HU"/>
              <a:t>	</a:t>
            </a:r>
            <a:r>
              <a:rPr lang="hu-HU" smtClean="0"/>
              <a:t>the new colleague  experiences      without set     the work.to</a:t>
            </a:r>
          </a:p>
          <a:p>
            <a:pPr marL="0" indent="0">
              <a:buNone/>
            </a:pPr>
            <a:r>
              <a:rPr lang="hu-HU"/>
              <a:t>	</a:t>
            </a:r>
            <a:r>
              <a:rPr lang="hu-HU" smtClean="0"/>
              <a:t>'The new colleague set to work without any experiences.'</a:t>
            </a:r>
          </a:p>
        </p:txBody>
      </p:sp>
    </p:spTree>
    <p:extLst>
      <p:ext uri="{BB962C8B-B14F-4D97-AF65-F5344CB8AC3E}">
        <p14:creationId xmlns:p14="http://schemas.microsoft.com/office/powerpoint/2010/main" val="13879149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72382" y="142934"/>
            <a:ext cx="10507463" cy="1325563"/>
          </a:xfrm>
        </p:spPr>
        <p:txBody>
          <a:bodyPr/>
          <a:lstStyle/>
          <a:p>
            <a:pPr algn="ctr"/>
            <a:r>
              <a:rPr lang="hu-HU" smtClean="0"/>
              <a:t>External syntax of </a:t>
            </a:r>
            <a:r>
              <a:rPr lang="hu-HU" i="1" smtClean="0"/>
              <a:t>híján</a:t>
            </a:r>
            <a:endParaRPr lang="hu-HU" i="1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46565" y="1316052"/>
            <a:ext cx="12179020" cy="4886548"/>
          </a:xfrm>
        </p:spPr>
        <p:txBody>
          <a:bodyPr/>
          <a:lstStyle/>
          <a:p>
            <a:pPr marL="0" indent="0">
              <a:buNone/>
            </a:pPr>
            <a:r>
              <a:rPr lang="hu-HU" i="1" smtClean="0"/>
              <a:t>Híján</a:t>
            </a:r>
            <a:r>
              <a:rPr lang="hu-HU" smtClean="0"/>
              <a:t>: a high, contingency adverbial in the topic domain:</a:t>
            </a:r>
          </a:p>
          <a:p>
            <a:pPr marL="0" indent="0">
              <a:buNone/>
            </a:pPr>
            <a:r>
              <a:rPr lang="hu-HU" smtClean="0"/>
              <a:t>(</a:t>
            </a:r>
            <a:r>
              <a:rPr lang="hu-HU" smtClean="0"/>
              <a:t>21) </a:t>
            </a:r>
            <a:r>
              <a:rPr lang="hu-HU" smtClean="0"/>
              <a:t>[</a:t>
            </a:r>
            <a:r>
              <a:rPr lang="hu-HU" baseline="-25000" smtClean="0"/>
              <a:t>TopP</a:t>
            </a:r>
            <a:r>
              <a:rPr lang="hu-HU" smtClean="0"/>
              <a:t> </a:t>
            </a:r>
            <a:r>
              <a:rPr lang="hu-HU" b="1" i="1" smtClean="0"/>
              <a:t>Segítség </a:t>
            </a:r>
            <a:r>
              <a:rPr lang="hu-HU" b="1" i="1"/>
              <a:t>híján</a:t>
            </a:r>
            <a:r>
              <a:rPr lang="hu-HU" i="1"/>
              <a:t> </a:t>
            </a:r>
            <a:r>
              <a:rPr lang="hu-HU"/>
              <a:t>[</a:t>
            </a:r>
            <a:r>
              <a:rPr lang="hu-HU" baseline="-25000"/>
              <a:t>TopP</a:t>
            </a:r>
            <a:r>
              <a:rPr lang="hu-HU"/>
              <a:t> </a:t>
            </a:r>
            <a:r>
              <a:rPr lang="hu-HU" i="1" smtClean="0"/>
              <a:t>a    gyerekek</a:t>
            </a:r>
            <a:r>
              <a:rPr lang="hu-HU" smtClean="0"/>
              <a:t> </a:t>
            </a:r>
            <a:r>
              <a:rPr lang="hu-HU" b="1" i="1" smtClean="0"/>
              <a:t> </a:t>
            </a:r>
            <a:r>
              <a:rPr lang="hu-HU" smtClean="0"/>
              <a:t>[</a:t>
            </a:r>
            <a:r>
              <a:rPr lang="hu-HU" baseline="-25000" smtClean="0"/>
              <a:t>NegP</a:t>
            </a:r>
            <a:r>
              <a:rPr lang="hu-HU" smtClean="0"/>
              <a:t> '</a:t>
            </a:r>
            <a:r>
              <a:rPr lang="hu-HU" i="1" smtClean="0"/>
              <a:t>nem boldogultak</a:t>
            </a:r>
            <a:r>
              <a:rPr lang="hu-HU" smtClean="0"/>
              <a:t>]]]</a:t>
            </a:r>
          </a:p>
          <a:p>
            <a:pPr marL="0" indent="0">
              <a:buNone/>
            </a:pPr>
            <a:r>
              <a:rPr lang="hu-HU" smtClean="0"/>
              <a:t>       	     help        lack.for     the children             not   managed</a:t>
            </a:r>
            <a:endParaRPr lang="hu-HU" cap="small" smtClean="0"/>
          </a:p>
          <a:p>
            <a:pPr marL="0" indent="0">
              <a:buNone/>
            </a:pPr>
            <a:r>
              <a:rPr lang="hu-HU"/>
              <a:t> </a:t>
            </a:r>
            <a:r>
              <a:rPr lang="hu-HU" smtClean="0"/>
              <a:t>       'For lack of help, the children didn't manage.'</a:t>
            </a:r>
          </a:p>
          <a:p>
            <a:pPr marL="0" indent="0">
              <a:buNone/>
            </a:pPr>
            <a:endParaRPr lang="hu-HU" smtClean="0"/>
          </a:p>
          <a:p>
            <a:pPr marL="0" indent="0">
              <a:buNone/>
            </a:pPr>
            <a:r>
              <a:rPr lang="hu-HU" i="1" smtClean="0"/>
              <a:t>Nélkül</a:t>
            </a:r>
            <a:r>
              <a:rPr lang="hu-HU" smtClean="0"/>
              <a:t>: a </a:t>
            </a:r>
            <a:r>
              <a:rPr lang="hu-HU"/>
              <a:t>low, thematic adjunct/participant PP in the comment/predicate phrase</a:t>
            </a:r>
          </a:p>
          <a:p>
            <a:pPr marL="0" indent="0">
              <a:buNone/>
            </a:pPr>
            <a:r>
              <a:rPr lang="hu-HU" smtClean="0"/>
              <a:t>(</a:t>
            </a:r>
            <a:r>
              <a:rPr lang="hu-HU" smtClean="0"/>
              <a:t>22) </a:t>
            </a:r>
            <a:r>
              <a:rPr lang="hu-HU" smtClean="0"/>
              <a:t>[</a:t>
            </a:r>
            <a:r>
              <a:rPr lang="hu-HU" baseline="-25000" smtClean="0"/>
              <a:t>TopP </a:t>
            </a:r>
            <a:r>
              <a:rPr lang="hu-HU" smtClean="0"/>
              <a:t>A    gyerekek [</a:t>
            </a:r>
            <a:r>
              <a:rPr lang="hu-HU" baseline="-25000" smtClean="0"/>
              <a:t>NegP </a:t>
            </a:r>
            <a:r>
              <a:rPr lang="hu-HU" smtClean="0"/>
              <a:t>nem boldogultak </a:t>
            </a:r>
            <a:r>
              <a:rPr lang="hu-HU" b="1" smtClean="0"/>
              <a:t>segítség nélkül</a:t>
            </a:r>
            <a:r>
              <a:rPr lang="hu-HU" smtClean="0"/>
              <a:t>]]</a:t>
            </a:r>
            <a:endParaRPr lang="hu-HU" smtClean="0"/>
          </a:p>
          <a:p>
            <a:pPr marL="0" indent="0">
              <a:buNone/>
            </a:pPr>
            <a:r>
              <a:rPr lang="hu-HU" smtClean="0"/>
              <a:t>	    the </a:t>
            </a:r>
            <a:r>
              <a:rPr lang="hu-HU"/>
              <a:t>children   </a:t>
            </a:r>
            <a:r>
              <a:rPr lang="hu-HU" smtClean="0"/>
              <a:t>       </a:t>
            </a:r>
            <a:r>
              <a:rPr lang="hu-HU" smtClean="0"/>
              <a:t> not   managed     help        </a:t>
            </a:r>
            <a:r>
              <a:rPr lang="hu-HU" smtClean="0"/>
              <a:t>without</a:t>
            </a:r>
          </a:p>
          <a:p>
            <a:pPr marL="0" indent="0">
              <a:buNone/>
            </a:pPr>
            <a:r>
              <a:rPr lang="hu-HU" smtClean="0"/>
              <a:t>         'The children didn't manage without any help.'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804969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58026" y="365125"/>
            <a:ext cx="10989892" cy="1325563"/>
          </a:xfrm>
        </p:spPr>
        <p:txBody>
          <a:bodyPr/>
          <a:lstStyle/>
          <a:p>
            <a:r>
              <a:rPr lang="hu-HU" smtClean="0"/>
              <a:t>   Another </a:t>
            </a:r>
            <a:r>
              <a:rPr lang="hu-HU" i="1" smtClean="0"/>
              <a:t>híján</a:t>
            </a:r>
            <a:r>
              <a:rPr lang="hu-HU" smtClean="0"/>
              <a:t> PP: a low adverbial of measure?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529697"/>
            <a:ext cx="10515600" cy="5067656"/>
          </a:xfrm>
        </p:spPr>
        <p:txBody>
          <a:bodyPr/>
          <a:lstStyle/>
          <a:p>
            <a:pPr marL="0" indent="0">
              <a:buNone/>
            </a:pPr>
            <a:r>
              <a:rPr lang="hu-HU" smtClean="0"/>
              <a:t>(</a:t>
            </a:r>
            <a:r>
              <a:rPr lang="hu-HU" smtClean="0"/>
              <a:t>23)a</a:t>
            </a:r>
            <a:r>
              <a:rPr lang="hu-HU" smtClean="0"/>
              <a:t>. [</a:t>
            </a:r>
            <a:r>
              <a:rPr lang="hu-HU" b="1" smtClean="0"/>
              <a:t>Két szoba híján tele</a:t>
            </a:r>
            <a:r>
              <a:rPr lang="hu-HU" smtClean="0"/>
              <a:t>] van a     szálloda.</a:t>
            </a:r>
          </a:p>
          <a:p>
            <a:pPr marL="0" indent="0">
              <a:buNone/>
            </a:pPr>
            <a:r>
              <a:rPr lang="hu-HU"/>
              <a:t>	</a:t>
            </a:r>
            <a:r>
              <a:rPr lang="hu-HU" smtClean="0"/>
              <a:t>two room  less   full    is    the hotel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hu-HU"/>
              <a:t>	</a:t>
            </a:r>
            <a:r>
              <a:rPr lang="hu-HU" smtClean="0"/>
              <a:t>'The hotel is full two rooms less.'</a:t>
            </a:r>
          </a:p>
          <a:p>
            <a:pPr marL="0" indent="0">
              <a:buNone/>
            </a:pPr>
            <a:r>
              <a:rPr lang="hu-HU" smtClean="0"/>
              <a:t>       b. [</a:t>
            </a:r>
            <a:r>
              <a:rPr lang="hu-HU" b="1" smtClean="0"/>
              <a:t>Egy híján száz</a:t>
            </a:r>
            <a:r>
              <a:rPr lang="hu-HU" smtClean="0"/>
              <a:t>]        vendég volt  a     lagziban.</a:t>
            </a:r>
          </a:p>
          <a:p>
            <a:pPr marL="0" indent="0">
              <a:buNone/>
            </a:pPr>
            <a:r>
              <a:rPr lang="hu-HU" smtClean="0"/>
              <a:t>	one  less   hundred guest     was the wedding-in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hu-HU"/>
              <a:t>	</a:t>
            </a:r>
            <a:r>
              <a:rPr lang="hu-HU" smtClean="0"/>
              <a:t>'There were a hundred guests less one at the wedding party.'</a:t>
            </a:r>
          </a:p>
          <a:p>
            <a:pPr marL="0" indent="0">
              <a:buNone/>
            </a:pPr>
            <a:r>
              <a:rPr lang="hu-HU" smtClean="0"/>
              <a:t>      c. 	János </a:t>
            </a:r>
            <a:r>
              <a:rPr lang="hu-HU" b="1" smtClean="0"/>
              <a:t>kis    híján/hajszál  híján </a:t>
            </a:r>
            <a:r>
              <a:rPr lang="hu-HU" smtClean="0"/>
              <a:t>lekéste a     vonatot.</a:t>
            </a:r>
          </a:p>
          <a:p>
            <a:pPr marL="0" indent="0">
              <a:buNone/>
            </a:pPr>
            <a:r>
              <a:rPr lang="hu-HU"/>
              <a:t>	</a:t>
            </a:r>
            <a:r>
              <a:rPr lang="hu-HU" smtClean="0"/>
              <a:t>John  little less  /hair      </a:t>
            </a:r>
            <a:r>
              <a:rPr lang="hu-HU" smtClean="0"/>
              <a:t>  </a:t>
            </a:r>
            <a:r>
              <a:rPr lang="hu-HU" smtClean="0"/>
              <a:t>less    missed the train</a:t>
            </a:r>
          </a:p>
          <a:p>
            <a:pPr marL="0" indent="0">
              <a:buNone/>
            </a:pPr>
            <a:r>
              <a:rPr lang="hu-HU"/>
              <a:t>	</a:t>
            </a:r>
            <a:r>
              <a:rPr lang="hu-HU" smtClean="0"/>
              <a:t>'John nearly missed the train.'</a:t>
            </a:r>
          </a:p>
          <a:p>
            <a:pPr marL="0" indent="0">
              <a:buNone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474728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06567" y="66022"/>
            <a:ext cx="10515600" cy="1325563"/>
          </a:xfrm>
        </p:spPr>
        <p:txBody>
          <a:bodyPr/>
          <a:lstStyle/>
          <a:p>
            <a:pPr algn="ctr"/>
            <a:r>
              <a:rPr lang="hu-HU" smtClean="0"/>
              <a:t>Summary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16950" y="1552160"/>
            <a:ext cx="10767699" cy="4351338"/>
          </a:xfrm>
        </p:spPr>
        <p:txBody>
          <a:bodyPr/>
          <a:lstStyle/>
          <a:p>
            <a:pPr marL="0" indent="0">
              <a:buNone/>
            </a:pPr>
            <a:r>
              <a:rPr lang="hu-HU" smtClean="0"/>
              <a:t>The semantic space of </a:t>
            </a:r>
            <a:r>
              <a:rPr lang="hu-HU" smtClean="0"/>
              <a:t>abessive/caritive case </a:t>
            </a:r>
            <a:r>
              <a:rPr lang="hu-HU" smtClean="0"/>
              <a:t>is covered by two Ps in Hungarian.</a:t>
            </a:r>
          </a:p>
          <a:p>
            <a:pPr marL="0" indent="0">
              <a:buNone/>
            </a:pPr>
            <a:r>
              <a:rPr lang="hu-HU" i="1"/>
              <a:t>híján</a:t>
            </a:r>
            <a:r>
              <a:rPr lang="hu-HU"/>
              <a:t> PP: </a:t>
            </a:r>
            <a:r>
              <a:rPr lang="hu-HU" smtClean="0"/>
              <a:t> high</a:t>
            </a:r>
            <a:r>
              <a:rPr lang="hu-HU"/>
              <a:t>, contingency (cause) adverbial</a:t>
            </a:r>
          </a:p>
          <a:p>
            <a:pPr marL="457200" lvl="1" indent="0">
              <a:buNone/>
            </a:pPr>
            <a:r>
              <a:rPr lang="hu-HU" sz="2800"/>
              <a:t>	</a:t>
            </a:r>
            <a:r>
              <a:rPr lang="hu-HU" sz="2800" smtClean="0"/>
              <a:t>      non-existence meaning -&gt; Definiteness </a:t>
            </a:r>
            <a:r>
              <a:rPr lang="hu-HU" sz="2800"/>
              <a:t>Effect</a:t>
            </a:r>
          </a:p>
          <a:p>
            <a:pPr marL="457200" lvl="1" indent="0">
              <a:buNone/>
            </a:pPr>
            <a:r>
              <a:rPr lang="hu-HU"/>
              <a:t>	</a:t>
            </a:r>
            <a:r>
              <a:rPr lang="hu-HU" sz="2800" smtClean="0"/>
              <a:t>      P can semantically incorporate into </a:t>
            </a:r>
            <a:r>
              <a:rPr lang="hu-HU" sz="2800"/>
              <a:t>the </a:t>
            </a:r>
            <a:r>
              <a:rPr lang="hu-HU" sz="2800" smtClean="0"/>
              <a:t>copula  </a:t>
            </a:r>
          </a:p>
          <a:p>
            <a:pPr marL="457200" lvl="1" indent="0">
              <a:buNone/>
            </a:pPr>
            <a:endParaRPr lang="hu-HU" sz="2800"/>
          </a:p>
          <a:p>
            <a:pPr marL="0" indent="0">
              <a:buNone/>
            </a:pPr>
            <a:r>
              <a:rPr lang="hu-HU" i="1" smtClean="0"/>
              <a:t>nélkül</a:t>
            </a:r>
            <a:r>
              <a:rPr lang="hu-HU" smtClean="0"/>
              <a:t> PP: low adverbial/thematic adjunct/participant PP</a:t>
            </a:r>
          </a:p>
          <a:p>
            <a:pPr marL="0" indent="0">
              <a:buNone/>
            </a:pPr>
            <a:r>
              <a:rPr lang="hu-HU"/>
              <a:t>	 </a:t>
            </a:r>
            <a:r>
              <a:rPr lang="hu-HU" smtClean="0"/>
              <a:t>     non-participation/non-existence meaning</a:t>
            </a:r>
          </a:p>
          <a:p>
            <a:pPr marL="457200" lvl="1" indent="0">
              <a:buNone/>
            </a:pPr>
            <a:r>
              <a:rPr lang="hu-HU" sz="2800" smtClean="0"/>
              <a:t>	      Definiteness Effect only under the non-existence interpretation</a:t>
            </a:r>
          </a:p>
        </p:txBody>
      </p:sp>
    </p:spTree>
    <p:extLst>
      <p:ext uri="{BB962C8B-B14F-4D97-AF65-F5344CB8AC3E}">
        <p14:creationId xmlns:p14="http://schemas.microsoft.com/office/powerpoint/2010/main" val="35832797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smtClean="0"/>
              <a:t>Selected references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81114" y="1825625"/>
            <a:ext cx="10772686" cy="4351338"/>
          </a:xfrm>
        </p:spPr>
        <p:txBody>
          <a:bodyPr/>
          <a:lstStyle/>
          <a:p>
            <a:pPr marL="180000" indent="-457200" defTabSz="180000">
              <a:buNone/>
            </a:pPr>
            <a:r>
              <a:rPr lang="en-US"/>
              <a:t>Barwise, Jon and Robin Cooper. 1981. Generalized quantifiers </a:t>
            </a:r>
            <a:r>
              <a:rPr lang="en-US" smtClean="0"/>
              <a:t>and </a:t>
            </a:r>
            <a:r>
              <a:rPr lang="hu-HU" smtClean="0"/>
              <a:t> n</a:t>
            </a:r>
            <a:r>
              <a:rPr lang="en-US" smtClean="0"/>
              <a:t>atural </a:t>
            </a:r>
            <a:r>
              <a:rPr lang="en-US"/>
              <a:t>language. </a:t>
            </a:r>
            <a:r>
              <a:rPr lang="en-US" i="1"/>
              <a:t>Linguistics and Philosophy </a:t>
            </a:r>
            <a:r>
              <a:rPr lang="en-US"/>
              <a:t>4:159–219</a:t>
            </a:r>
            <a:r>
              <a:rPr lang="en-US" smtClean="0"/>
              <a:t>.</a:t>
            </a:r>
            <a:endParaRPr lang="hu-HU" smtClean="0"/>
          </a:p>
          <a:p>
            <a:pPr marL="180000" indent="-457200" defTabSz="180000">
              <a:buNone/>
            </a:pPr>
            <a:r>
              <a:rPr lang="en-US"/>
              <a:t>Dikken, Marcel den, and Éva Dékány. 2018. Adpositions and case: </a:t>
            </a:r>
            <a:r>
              <a:rPr lang="en-US" smtClean="0"/>
              <a:t>Alternative </a:t>
            </a:r>
            <a:r>
              <a:rPr lang="en-US"/>
              <a:t>realisation and concord. </a:t>
            </a:r>
            <a:r>
              <a:rPr lang="en-US" i="1"/>
              <a:t>Finno-Ugric Languages and Linguistics </a:t>
            </a:r>
            <a:r>
              <a:rPr lang="en-US"/>
              <a:t>7(2). </a:t>
            </a:r>
            <a:r>
              <a:rPr lang="en-US" smtClean="0"/>
              <a:t>ttp</a:t>
            </a:r>
            <a:r>
              <a:rPr lang="en-US"/>
              <a:t>://</a:t>
            </a:r>
            <a:r>
              <a:rPr lang="en-US" smtClean="0"/>
              <a:t>full.btk.ppke.hu/index.php/FULL/article/view/72</a:t>
            </a:r>
            <a:r>
              <a:rPr lang="hu-HU" smtClean="0"/>
              <a:t>.</a:t>
            </a:r>
            <a:r>
              <a:rPr lang="en-US" smtClean="0"/>
              <a:t> </a:t>
            </a:r>
            <a:endParaRPr lang="hu-HU" smtClean="0"/>
          </a:p>
          <a:p>
            <a:pPr marL="180000" indent="-457200" defTabSz="180000">
              <a:buNone/>
            </a:pPr>
            <a:r>
              <a:rPr lang="en-US" smtClean="0"/>
              <a:t>Milsark</a:t>
            </a:r>
            <a:r>
              <a:rPr lang="en-US"/>
              <a:t>, Gary. 1977. Towards an explanation of certain peculiarities of the existential construction in English. </a:t>
            </a:r>
            <a:r>
              <a:rPr lang="en-US" i="1"/>
              <a:t>Linguistic Analysis </a:t>
            </a:r>
            <a:r>
              <a:rPr lang="en-US"/>
              <a:t>3:1-29</a:t>
            </a:r>
            <a:r>
              <a:rPr lang="en-US" smtClean="0"/>
              <a:t>.</a:t>
            </a:r>
            <a:endParaRPr lang="hu-HU" smtClean="0"/>
          </a:p>
          <a:p>
            <a:pPr marL="180000" indent="-457200" defTabSz="180000">
              <a:buNone/>
            </a:pPr>
            <a:r>
              <a:rPr lang="hu-HU"/>
              <a:t>Szabolcsi, Anna. 1986a. From the definiteness effect to lexical integrity. </a:t>
            </a:r>
            <a:r>
              <a:rPr lang="hu-HU" smtClean="0"/>
              <a:t>In </a:t>
            </a:r>
            <a:r>
              <a:rPr lang="hu-HU" i="1"/>
              <a:t>Topic, Focus and Configurationality</a:t>
            </a:r>
            <a:r>
              <a:rPr lang="hu-HU"/>
              <a:t>, ed. by Werner Abraham and Sjaak de Meij, 321–348. Amsterdam/Philadelphia: John Benjamins.</a:t>
            </a:r>
          </a:p>
        </p:txBody>
      </p:sp>
    </p:spTree>
    <p:extLst>
      <p:ext uri="{BB962C8B-B14F-4D97-AF65-F5344CB8AC3E}">
        <p14:creationId xmlns:p14="http://schemas.microsoft.com/office/powerpoint/2010/main" val="1478758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2836</TotalTime>
  <Words>855</Words>
  <Application>Microsoft Office PowerPoint</Application>
  <PresentationFormat>Szélesvásznú</PresentationFormat>
  <Paragraphs>275</Paragraphs>
  <Slides>27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Office-téma</vt:lpstr>
      <vt:lpstr>Non-participation vs. non-existence: Two abessive postpositions in Hungarian</vt:lpstr>
      <vt:lpstr>  Abessive/caritive case in Uralic</vt:lpstr>
      <vt:lpstr>Claims:</vt:lpstr>
      <vt:lpstr>I. The meaning of nélkül and híján</vt:lpstr>
      <vt:lpstr>Nélkül vs. híján: non-participation vs. non-existence</vt:lpstr>
      <vt:lpstr> Nélkül can also express non-existence:</vt:lpstr>
      <vt:lpstr>Nélkül and híján are not interchangeable  in non-existence contexts, either</vt:lpstr>
      <vt:lpstr>Nélkül and híján have different scopes</vt:lpstr>
      <vt:lpstr>nélkül vs. híján</vt:lpstr>
      <vt:lpstr>Is híján a postposition?</vt:lpstr>
      <vt:lpstr>                   2 types of Hungarian Ps:</vt:lpstr>
      <vt:lpstr>Is híján a case-like postposition?</vt:lpstr>
      <vt:lpstr>Híján is a case-like P with a Definiteness Effect</vt:lpstr>
      <vt:lpstr>The structure of híján PPs: a small clause complement with an existential predicate</vt:lpstr>
      <vt:lpstr>What is the definiteness effect (DE)?</vt:lpstr>
      <vt:lpstr>Szabolcsi (1986, etc.):</vt:lpstr>
      <vt:lpstr>Definiteness Effect with predicates of existence</vt:lpstr>
      <vt:lpstr>Case-like Ps/PPs can form complex predicate with V</vt:lpstr>
      <vt:lpstr>Híján can semantically incorporate into the copula</vt:lpstr>
      <vt:lpstr>Incorporation of only híján neutralizes the DE</vt:lpstr>
      <vt:lpstr>Is nélkül 'without' a case-like P?</vt:lpstr>
      <vt:lpstr>Nélkül takes a small clause complement with an empty predicate</vt:lpstr>
      <vt:lpstr>Nélkül, too, elicits DE when encoding non-existence</vt:lpstr>
      <vt:lpstr>External syntax of híján</vt:lpstr>
      <vt:lpstr>   Another híján PP: a low adverbial of measure?</vt:lpstr>
      <vt:lpstr>Summary</vt:lpstr>
      <vt:lpstr>Selected references</vt:lpstr>
    </vt:vector>
  </TitlesOfParts>
  <Company>MTA Nyelvtudományi Intézet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Non-participation versus non-existence: two caritive postpositions in Hungarian</dc:title>
  <dc:creator>user</dc:creator>
  <cp:lastModifiedBy>user</cp:lastModifiedBy>
  <cp:revision>161</cp:revision>
  <dcterms:created xsi:type="dcterms:W3CDTF">2020-02-07T12:10:46Z</dcterms:created>
  <dcterms:modified xsi:type="dcterms:W3CDTF">2020-11-29T14:41:29Z</dcterms:modified>
</cp:coreProperties>
</file>